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  <p:sldMasterId id="2147483685" r:id="rId2"/>
    <p:sldMasterId id="2147483686" r:id="rId3"/>
  </p:sldMasterIdLst>
  <p:notesMasterIdLst>
    <p:notesMasterId r:id="rId19"/>
  </p:notesMasterIdLst>
  <p:sldIdLst>
    <p:sldId id="288" r:id="rId4"/>
    <p:sldId id="259" r:id="rId5"/>
    <p:sldId id="316" r:id="rId6"/>
    <p:sldId id="289" r:id="rId7"/>
    <p:sldId id="309" r:id="rId8"/>
    <p:sldId id="310" r:id="rId9"/>
    <p:sldId id="260" r:id="rId10"/>
    <p:sldId id="312" r:id="rId11"/>
    <p:sldId id="303" r:id="rId12"/>
    <p:sldId id="313" r:id="rId13"/>
    <p:sldId id="308" r:id="rId14"/>
    <p:sldId id="311" r:id="rId15"/>
    <p:sldId id="276" r:id="rId16"/>
    <p:sldId id="315" r:id="rId17"/>
    <p:sldId id="314" r:id="rId18"/>
  </p:sldIdLst>
  <p:sldSz cx="12192000" cy="6858000"/>
  <p:notesSz cx="6858000" cy="9144000"/>
  <p:embeddedFontLst>
    <p:embeddedFont>
      <p:font typeface="NTR" pitchFamily="2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CCC74C-E36B-424B-AB12-9BF55761B83B}">
  <a:tblStyle styleId="{E8CCC74C-E36B-424B-AB12-9BF55761B83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TxStyle/>
      <a:tcStyle>
        <a:tcBdr/>
      </a:tcStyle>
    </a:band2H>
    <a:band1V>
      <a:tcTxStyle/>
      <a:tcStyle>
        <a:tcBdr>
          <a:lef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TxStyle/>
      <a:tcStyle>
        <a:tcBdr>
          <a:lef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63" autoAdjust="0"/>
    <p:restoredTop sz="86006" autoAdjust="0"/>
  </p:normalViewPr>
  <p:slideViewPr>
    <p:cSldViewPr snapToGrid="0">
      <p:cViewPr varScale="1">
        <p:scale>
          <a:sx n="101" d="100"/>
          <a:sy n="101" d="100"/>
        </p:scale>
        <p:origin x="640" y="20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1" i="0" dirty="0">
                <a:solidFill>
                  <a:schemeClr val="bg1"/>
                </a:solidFill>
                <a:effectLst/>
                <a:latin typeface="NTR" pitchFamily="2" charset="0"/>
                <a:cs typeface="NTR" pitchFamily="2" charset="0"/>
              </a:rPr>
              <a:t>MSc 2 DATA SCIENCES &amp; ARTIFICIAL INTELLIGENCE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7" name="Google Shape;30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0384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>
          <a:extLst>
            <a:ext uri="{FF2B5EF4-FFF2-40B4-BE49-F238E27FC236}">
              <a16:creationId xmlns:a16="http://schemas.microsoft.com/office/drawing/2014/main" id="{0C0E059F-04A6-5F62-0598-8FFE0C930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1:notes">
            <a:extLst>
              <a:ext uri="{FF2B5EF4-FFF2-40B4-BE49-F238E27FC236}">
                <a16:creationId xmlns:a16="http://schemas.microsoft.com/office/drawing/2014/main" id="{E6811119-C5D6-DE45-BE65-7617365FF3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3" name="Google Shape;513;p21:notes">
            <a:extLst>
              <a:ext uri="{FF2B5EF4-FFF2-40B4-BE49-F238E27FC236}">
                <a16:creationId xmlns:a16="http://schemas.microsoft.com/office/drawing/2014/main" id="{AE137C44-2573-B5B3-A290-960D2769F3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4" name="Google Shape;514;p21:notes">
            <a:extLst>
              <a:ext uri="{FF2B5EF4-FFF2-40B4-BE49-F238E27FC236}">
                <a16:creationId xmlns:a16="http://schemas.microsoft.com/office/drawing/2014/main" id="{6838E4F2-B10E-D12E-6BEA-E90EC1E5E2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34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My presentation includes: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 Introduction,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rgbClr val="262626"/>
                </a:solidFill>
                <a:latin typeface="NTR" pitchFamily="2" charset="0"/>
                <a:cs typeface="NTR" pitchFamily="2" charset="0"/>
              </a:rPr>
              <a:t>Academic </a:t>
            </a:r>
            <a:r>
              <a:rPr lang="en-US" dirty="0"/>
              <a:t>Journey,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Professional Experience,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rgbClr val="262626"/>
                </a:solidFill>
                <a:latin typeface="NTR" pitchFamily="2" charset="0"/>
                <a:cs typeface="NTR" pitchFamily="2" charset="0"/>
              </a:rPr>
              <a:t>Outstanding projects</a:t>
            </a:r>
            <a:r>
              <a:rPr lang="en-US" dirty="0"/>
              <a:t>,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Career goals,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Math </a:t>
            </a:r>
            <a:r>
              <a:rPr lang="en-US" dirty="0" err="1"/>
              <a:t>excersises</a:t>
            </a:r>
            <a:r>
              <a:rPr lang="en-US" dirty="0"/>
              <a:t> and approaches.</a:t>
            </a:r>
            <a:endParaRPr dirty="0"/>
          </a:p>
        </p:txBody>
      </p:sp>
      <p:sp>
        <p:nvSpPr>
          <p:cNvPr id="293" name="Google Shape;2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>
          <a:extLst>
            <a:ext uri="{FF2B5EF4-FFF2-40B4-BE49-F238E27FC236}">
              <a16:creationId xmlns:a16="http://schemas.microsoft.com/office/drawing/2014/main" id="{D02729A7-8F12-9C3F-26DC-4067BBC2B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:notes">
            <a:extLst>
              <a:ext uri="{FF2B5EF4-FFF2-40B4-BE49-F238E27FC236}">
                <a16:creationId xmlns:a16="http://schemas.microsoft.com/office/drawing/2014/main" id="{913B88E7-24AF-FEBB-2637-1400B29012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p5:notes">
            <a:extLst>
              <a:ext uri="{FF2B5EF4-FFF2-40B4-BE49-F238E27FC236}">
                <a16:creationId xmlns:a16="http://schemas.microsoft.com/office/drawing/2014/main" id="{9C6E0871-247C-FC48-3CCA-8B5D67C8A6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1" dirty="0">
                <a:solidFill>
                  <a:srgbClr val="FFFFFF"/>
                </a:solidFill>
                <a:latin typeface="NTR" pitchFamily="2" charset="0"/>
                <a:cs typeface="NTR" pitchFamily="2" charset="0"/>
              </a:rPr>
              <a:t>Academic Journey</a:t>
            </a:r>
            <a:endParaRPr lang="en-US" sz="1200" dirty="0">
              <a:solidFill>
                <a:schemeClr val="dk1"/>
              </a:solidFill>
              <a:latin typeface="NTR" pitchFamily="2" charset="0"/>
              <a:cs typeface="NTR" pitchFamily="2" charset="0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7" name="Google Shape;307;p5:notes">
            <a:extLst>
              <a:ext uri="{FF2B5EF4-FFF2-40B4-BE49-F238E27FC236}">
                <a16:creationId xmlns:a16="http://schemas.microsoft.com/office/drawing/2014/main" id="{6A5F09FB-79F0-790E-F177-A67717E1D52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9006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My name is Huy and everyone can call me Tim,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 graduated in 2023 majoring in Construction Informatics, Faculty of Irrigation Engineering, Da Nang University of Science and Technology,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 have more than 2 years of working experience as </a:t>
            </a:r>
            <a:r>
              <a:rPr lang="en-US" dirty="0" err="1"/>
              <a:t>FullStack</a:t>
            </a:r>
            <a:r>
              <a:rPr lang="en-US" dirty="0"/>
              <a:t> – Data Engineer</a:t>
            </a:r>
            <a:endParaRPr dirty="0"/>
          </a:p>
        </p:txBody>
      </p:sp>
      <p:sp>
        <p:nvSpPr>
          <p:cNvPr id="307" name="Google Shape;30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5600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>
          <a:extLst>
            <a:ext uri="{FF2B5EF4-FFF2-40B4-BE49-F238E27FC236}">
              <a16:creationId xmlns:a16="http://schemas.microsoft.com/office/drawing/2014/main" id="{4F35CC38-1F82-6FC4-9241-8C3519EC3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:notes">
            <a:extLst>
              <a:ext uri="{FF2B5EF4-FFF2-40B4-BE49-F238E27FC236}">
                <a16:creationId xmlns:a16="http://schemas.microsoft.com/office/drawing/2014/main" id="{FC7B6F34-0ED3-3555-56FD-4CCEEEDC09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p5:notes">
            <a:extLst>
              <a:ext uri="{FF2B5EF4-FFF2-40B4-BE49-F238E27FC236}">
                <a16:creationId xmlns:a16="http://schemas.microsoft.com/office/drawing/2014/main" id="{20C9210C-0AD6-314F-E53E-E8D85797A9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1" dirty="0">
                <a:solidFill>
                  <a:srgbClr val="FFFFFF"/>
                </a:solidFill>
                <a:latin typeface="NTR" pitchFamily="2" charset="0"/>
                <a:cs typeface="NTR" pitchFamily="2" charset="0"/>
              </a:rPr>
              <a:t>Academic Journey</a:t>
            </a:r>
            <a:endParaRPr lang="en-US" sz="1200" dirty="0">
              <a:solidFill>
                <a:schemeClr val="dk1"/>
              </a:solidFill>
              <a:latin typeface="NTR" pitchFamily="2" charset="0"/>
              <a:cs typeface="NTR" pitchFamily="2" charset="0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7" name="Google Shape;307;p5:notes">
            <a:extLst>
              <a:ext uri="{FF2B5EF4-FFF2-40B4-BE49-F238E27FC236}">
                <a16:creationId xmlns:a16="http://schemas.microsoft.com/office/drawing/2014/main" id="{56034B47-F249-0144-3C53-21CB93EA6CE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270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1" dirty="0">
                <a:solidFill>
                  <a:srgbClr val="FFFFFF"/>
                </a:solidFill>
                <a:latin typeface="NTR" pitchFamily="2" charset="0"/>
                <a:cs typeface="NTR" pitchFamily="2" charset="0"/>
              </a:rPr>
              <a:t>Academic Journey</a:t>
            </a:r>
            <a:endParaRPr lang="en-US" sz="1200" dirty="0">
              <a:solidFill>
                <a:schemeClr val="dk1"/>
              </a:solidFill>
              <a:latin typeface="NTR" pitchFamily="2" charset="0"/>
              <a:cs typeface="NTR" pitchFamily="2" charset="0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7" name="Google Shape;30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9191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3DB81-B22A-CC2E-95FB-A0EBF2F30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B643AB-C17E-68BF-3B86-980FA1EA01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F0EA40-B3C0-ADAC-141C-2FD54984BE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04CCA-887C-BE85-3F7A-DD16DFBDDD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5940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3" name="Google Shape;51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4" name="Google Shape;514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 2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697411" y="614507"/>
            <a:ext cx="10656389" cy="58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FA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696913" y="1200727"/>
            <a:ext cx="10656887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2"/>
          </p:nvPr>
        </p:nvSpPr>
        <p:spPr>
          <a:xfrm>
            <a:off x="697411" y="1754909"/>
            <a:ext cx="10656389" cy="4422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>
            <a:spLocks noGrp="1"/>
          </p:cNvSpPr>
          <p:nvPr>
            <p:ph type="title"/>
          </p:nvPr>
        </p:nvSpPr>
        <p:spPr>
          <a:xfrm>
            <a:off x="696685" y="1708992"/>
            <a:ext cx="10656389" cy="1866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8" name="Google Shape;208;p32"/>
          <p:cNvSpPr txBox="1">
            <a:spLocks noGrp="1"/>
          </p:cNvSpPr>
          <p:nvPr>
            <p:ph type="body" idx="1"/>
          </p:nvPr>
        </p:nvSpPr>
        <p:spPr>
          <a:xfrm>
            <a:off x="696187" y="3672925"/>
            <a:ext cx="10656887" cy="116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B8E6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5BB8E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Only">
  <p:cSld name="2_Title Only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>
            <a:spLocks noGrp="1"/>
          </p:cNvSpPr>
          <p:nvPr>
            <p:ph type="title"/>
          </p:nvPr>
        </p:nvSpPr>
        <p:spPr>
          <a:xfrm>
            <a:off x="404595" y="1193809"/>
            <a:ext cx="2608262" cy="1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FA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4"/>
          <p:cNvSpPr txBox="1">
            <a:spLocks noGrp="1"/>
          </p:cNvSpPr>
          <p:nvPr>
            <p:ph type="body" idx="1"/>
          </p:nvPr>
        </p:nvSpPr>
        <p:spPr>
          <a:xfrm>
            <a:off x="404595" y="3012218"/>
            <a:ext cx="2608263" cy="129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34"/>
          <p:cNvSpPr txBox="1">
            <a:spLocks noGrp="1"/>
          </p:cNvSpPr>
          <p:nvPr>
            <p:ph type="body" idx="2"/>
          </p:nvPr>
        </p:nvSpPr>
        <p:spPr>
          <a:xfrm>
            <a:off x="3651134" y="1954634"/>
            <a:ext cx="7702665" cy="3993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34"/>
          <p:cNvSpPr txBox="1">
            <a:spLocks noGrp="1"/>
          </p:cNvSpPr>
          <p:nvPr>
            <p:ph type="body" idx="3"/>
          </p:nvPr>
        </p:nvSpPr>
        <p:spPr>
          <a:xfrm>
            <a:off x="3651133" y="1193809"/>
            <a:ext cx="7702665" cy="567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FA9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5FA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>
            <a:spLocks noGrp="1"/>
          </p:cNvSpPr>
          <p:nvPr>
            <p:ph type="title"/>
          </p:nvPr>
        </p:nvSpPr>
        <p:spPr>
          <a:xfrm>
            <a:off x="404595" y="1193809"/>
            <a:ext cx="2608262" cy="1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FA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5"/>
          <p:cNvSpPr txBox="1">
            <a:spLocks noGrp="1"/>
          </p:cNvSpPr>
          <p:nvPr>
            <p:ph type="body" idx="1"/>
          </p:nvPr>
        </p:nvSpPr>
        <p:spPr>
          <a:xfrm>
            <a:off x="4468188" y="1193809"/>
            <a:ext cx="2784698" cy="39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FA9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5FA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35"/>
          <p:cNvSpPr txBox="1">
            <a:spLocks noGrp="1"/>
          </p:cNvSpPr>
          <p:nvPr>
            <p:ph type="body" idx="2"/>
          </p:nvPr>
        </p:nvSpPr>
        <p:spPr>
          <a:xfrm>
            <a:off x="4468813" y="1663709"/>
            <a:ext cx="2784475" cy="129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35"/>
          <p:cNvSpPr txBox="1">
            <a:spLocks noGrp="1"/>
          </p:cNvSpPr>
          <p:nvPr>
            <p:ph type="body" idx="3"/>
          </p:nvPr>
        </p:nvSpPr>
        <p:spPr>
          <a:xfrm>
            <a:off x="4468188" y="3641445"/>
            <a:ext cx="2784698" cy="39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FA9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5FA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35"/>
          <p:cNvSpPr txBox="1">
            <a:spLocks noGrp="1"/>
          </p:cNvSpPr>
          <p:nvPr>
            <p:ph type="body" idx="4"/>
          </p:nvPr>
        </p:nvSpPr>
        <p:spPr>
          <a:xfrm>
            <a:off x="4468813" y="4111345"/>
            <a:ext cx="2784475" cy="129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" name="Google Shape;228;p35"/>
          <p:cNvSpPr txBox="1">
            <a:spLocks noGrp="1"/>
          </p:cNvSpPr>
          <p:nvPr>
            <p:ph type="body" idx="5"/>
          </p:nvPr>
        </p:nvSpPr>
        <p:spPr>
          <a:xfrm>
            <a:off x="7904115" y="1193809"/>
            <a:ext cx="2784698" cy="39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FA9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5FA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9" name="Google Shape;229;p35"/>
          <p:cNvSpPr txBox="1">
            <a:spLocks noGrp="1"/>
          </p:cNvSpPr>
          <p:nvPr>
            <p:ph type="body" idx="6"/>
          </p:nvPr>
        </p:nvSpPr>
        <p:spPr>
          <a:xfrm>
            <a:off x="7904740" y="1663709"/>
            <a:ext cx="2784475" cy="129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0" name="Google Shape;230;p35"/>
          <p:cNvSpPr txBox="1">
            <a:spLocks noGrp="1"/>
          </p:cNvSpPr>
          <p:nvPr>
            <p:ph type="body" idx="7"/>
          </p:nvPr>
        </p:nvSpPr>
        <p:spPr>
          <a:xfrm>
            <a:off x="7904115" y="3641445"/>
            <a:ext cx="2784698" cy="39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FA9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5FA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" name="Google Shape;231;p35"/>
          <p:cNvSpPr txBox="1">
            <a:spLocks noGrp="1"/>
          </p:cNvSpPr>
          <p:nvPr>
            <p:ph type="body" idx="8"/>
          </p:nvPr>
        </p:nvSpPr>
        <p:spPr>
          <a:xfrm>
            <a:off x="7904740" y="4111345"/>
            <a:ext cx="2784475" cy="129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" name="Google Shape;232;p35"/>
          <p:cNvSpPr txBox="1">
            <a:spLocks noGrp="1"/>
          </p:cNvSpPr>
          <p:nvPr>
            <p:ph type="body" idx="9"/>
          </p:nvPr>
        </p:nvSpPr>
        <p:spPr>
          <a:xfrm>
            <a:off x="404595" y="3012218"/>
            <a:ext cx="2608263" cy="129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>
            <a:spLocks noGrp="1"/>
          </p:cNvSpPr>
          <p:nvPr>
            <p:ph type="title"/>
          </p:nvPr>
        </p:nvSpPr>
        <p:spPr>
          <a:xfrm>
            <a:off x="404595" y="1193809"/>
            <a:ext cx="2608262" cy="1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FA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6"/>
          <p:cNvSpPr txBox="1">
            <a:spLocks noGrp="1"/>
          </p:cNvSpPr>
          <p:nvPr>
            <p:ph type="body" idx="1"/>
          </p:nvPr>
        </p:nvSpPr>
        <p:spPr>
          <a:xfrm>
            <a:off x="3934787" y="1193809"/>
            <a:ext cx="3557872" cy="39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FA9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5FA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" name="Google Shape;236;p36"/>
          <p:cNvSpPr txBox="1">
            <a:spLocks noGrp="1"/>
          </p:cNvSpPr>
          <p:nvPr>
            <p:ph type="body" idx="2"/>
          </p:nvPr>
        </p:nvSpPr>
        <p:spPr>
          <a:xfrm>
            <a:off x="3935412" y="1663709"/>
            <a:ext cx="3557587" cy="4284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" name="Google Shape;237;p36"/>
          <p:cNvSpPr txBox="1">
            <a:spLocks noGrp="1"/>
          </p:cNvSpPr>
          <p:nvPr>
            <p:ph type="body" idx="3"/>
          </p:nvPr>
        </p:nvSpPr>
        <p:spPr>
          <a:xfrm>
            <a:off x="7795587" y="1193809"/>
            <a:ext cx="3557872" cy="39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FA9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5FA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" name="Google Shape;238;p36"/>
          <p:cNvSpPr txBox="1">
            <a:spLocks noGrp="1"/>
          </p:cNvSpPr>
          <p:nvPr>
            <p:ph type="body" idx="4"/>
          </p:nvPr>
        </p:nvSpPr>
        <p:spPr>
          <a:xfrm>
            <a:off x="7796212" y="1663709"/>
            <a:ext cx="3557587" cy="4284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>
            <a:spLocks noGrp="1"/>
          </p:cNvSpPr>
          <p:nvPr>
            <p:ph type="pic" idx="2"/>
          </p:nvPr>
        </p:nvSpPr>
        <p:spPr>
          <a:xfrm>
            <a:off x="7621583" y="1193809"/>
            <a:ext cx="3656017" cy="4366481"/>
          </a:xfrm>
          <a:prstGeom prst="roundRect">
            <a:avLst>
              <a:gd name="adj" fmla="val 2472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241" name="Google Shape;241;p37"/>
          <p:cNvSpPr txBox="1">
            <a:spLocks noGrp="1"/>
          </p:cNvSpPr>
          <p:nvPr>
            <p:ph type="title"/>
          </p:nvPr>
        </p:nvSpPr>
        <p:spPr>
          <a:xfrm>
            <a:off x="404595" y="1193809"/>
            <a:ext cx="2608262" cy="1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FA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37"/>
          <p:cNvSpPr txBox="1">
            <a:spLocks noGrp="1"/>
          </p:cNvSpPr>
          <p:nvPr>
            <p:ph type="body" idx="1"/>
          </p:nvPr>
        </p:nvSpPr>
        <p:spPr>
          <a:xfrm>
            <a:off x="404595" y="3012218"/>
            <a:ext cx="2608263" cy="129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" name="Google Shape;243;p37"/>
          <p:cNvSpPr>
            <a:spLocks noGrp="1"/>
          </p:cNvSpPr>
          <p:nvPr>
            <p:ph type="pic" idx="3"/>
          </p:nvPr>
        </p:nvSpPr>
        <p:spPr>
          <a:xfrm>
            <a:off x="3777673" y="1193809"/>
            <a:ext cx="3656017" cy="4366481"/>
          </a:xfrm>
          <a:prstGeom prst="roundRect">
            <a:avLst>
              <a:gd name="adj" fmla="val 2472"/>
            </a:avLst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>
  <p:cSld name="1_Content with Caption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>
            <a:spLocks noGrp="1"/>
          </p:cNvSpPr>
          <p:nvPr>
            <p:ph type="pic" idx="2"/>
          </p:nvPr>
        </p:nvSpPr>
        <p:spPr>
          <a:xfrm>
            <a:off x="7697782" y="1193809"/>
            <a:ext cx="3656017" cy="2787064"/>
          </a:xfrm>
          <a:prstGeom prst="roundRect">
            <a:avLst>
              <a:gd name="adj" fmla="val 2472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404595" y="1193809"/>
            <a:ext cx="2608262" cy="1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FA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38"/>
          <p:cNvSpPr txBox="1">
            <a:spLocks noGrp="1"/>
          </p:cNvSpPr>
          <p:nvPr>
            <p:ph type="body" idx="1"/>
          </p:nvPr>
        </p:nvSpPr>
        <p:spPr>
          <a:xfrm>
            <a:off x="404595" y="3012218"/>
            <a:ext cx="2608263" cy="129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8" name="Google Shape;248;p38"/>
          <p:cNvSpPr>
            <a:spLocks noGrp="1"/>
          </p:cNvSpPr>
          <p:nvPr>
            <p:ph type="pic" idx="3"/>
          </p:nvPr>
        </p:nvSpPr>
        <p:spPr>
          <a:xfrm>
            <a:off x="3909290" y="1193809"/>
            <a:ext cx="3656017" cy="1818409"/>
          </a:xfrm>
          <a:prstGeom prst="roundRect">
            <a:avLst>
              <a:gd name="adj" fmla="val 2472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249" name="Google Shape;249;p38"/>
          <p:cNvSpPr>
            <a:spLocks noGrp="1"/>
          </p:cNvSpPr>
          <p:nvPr>
            <p:ph type="pic" idx="4"/>
          </p:nvPr>
        </p:nvSpPr>
        <p:spPr>
          <a:xfrm>
            <a:off x="3909290" y="3140364"/>
            <a:ext cx="3656017" cy="2653145"/>
          </a:xfrm>
          <a:prstGeom prst="roundRect">
            <a:avLst>
              <a:gd name="adj" fmla="val 2472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250" name="Google Shape;250;p38"/>
          <p:cNvSpPr>
            <a:spLocks noGrp="1"/>
          </p:cNvSpPr>
          <p:nvPr>
            <p:ph type="pic" idx="5"/>
          </p:nvPr>
        </p:nvSpPr>
        <p:spPr>
          <a:xfrm>
            <a:off x="7697782" y="4128654"/>
            <a:ext cx="3656017" cy="1662545"/>
          </a:xfrm>
          <a:prstGeom prst="roundRect">
            <a:avLst>
              <a:gd name="adj" fmla="val 2472"/>
            </a:avLst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FA9"/>
              </a:buClr>
              <a:buSzPts val="4400"/>
              <a:buFont typeface="Arial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B8E6"/>
              </a:buClr>
              <a:buSzPts val="2400"/>
              <a:buNone/>
              <a:defRPr sz="2400">
                <a:solidFill>
                  <a:srgbClr val="5BB8E6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697411" y="614507"/>
            <a:ext cx="10656389" cy="58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FA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1"/>
          </p:nvPr>
        </p:nvSpPr>
        <p:spPr>
          <a:xfrm>
            <a:off x="697411" y="1727200"/>
            <a:ext cx="5157787" cy="39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FA9"/>
              </a:buClr>
              <a:buSzPts val="1800"/>
              <a:buNone/>
              <a:defRPr sz="1800" b="1">
                <a:solidFill>
                  <a:srgbClr val="005FA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697411" y="2126528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3"/>
          </p:nvPr>
        </p:nvSpPr>
        <p:spPr>
          <a:xfrm>
            <a:off x="6193047" y="1727200"/>
            <a:ext cx="5157787" cy="39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FA9"/>
              </a:buClr>
              <a:buSzPts val="1800"/>
              <a:buNone/>
              <a:defRPr sz="1800" b="1">
                <a:solidFill>
                  <a:srgbClr val="005FA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body" idx="4"/>
          </p:nvPr>
        </p:nvSpPr>
        <p:spPr>
          <a:xfrm>
            <a:off x="6193047" y="2126528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697411" y="614507"/>
            <a:ext cx="10656389" cy="58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FA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697411" y="1708727"/>
            <a:ext cx="5157787" cy="4102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body" idx="2"/>
          </p:nvPr>
        </p:nvSpPr>
        <p:spPr>
          <a:xfrm>
            <a:off x="6193047" y="1708727"/>
            <a:ext cx="5157787" cy="4102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>
  <p:cSld name="1_Content with 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>
            <a:spLocks noGrp="1"/>
          </p:cNvSpPr>
          <p:nvPr>
            <p:ph type="title"/>
          </p:nvPr>
        </p:nvSpPr>
        <p:spPr>
          <a:xfrm>
            <a:off x="839788" y="989012"/>
            <a:ext cx="4879975" cy="1068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FA9"/>
              </a:buClr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body" idx="1"/>
          </p:nvPr>
        </p:nvSpPr>
        <p:spPr>
          <a:xfrm>
            <a:off x="839788" y="2336800"/>
            <a:ext cx="2309811" cy="353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11"/>
          <p:cNvSpPr>
            <a:spLocks noGrp="1"/>
          </p:cNvSpPr>
          <p:nvPr>
            <p:ph type="pic" idx="2"/>
          </p:nvPr>
        </p:nvSpPr>
        <p:spPr>
          <a:xfrm>
            <a:off x="6472239" y="989013"/>
            <a:ext cx="4879975" cy="4879975"/>
          </a:xfrm>
          <a:prstGeom prst="roundRect">
            <a:avLst>
              <a:gd name="adj" fmla="val 2472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64" name="Google Shape;64;p11"/>
          <p:cNvSpPr txBox="1">
            <a:spLocks noGrp="1"/>
          </p:cNvSpPr>
          <p:nvPr>
            <p:ph type="body" idx="3"/>
          </p:nvPr>
        </p:nvSpPr>
        <p:spPr>
          <a:xfrm>
            <a:off x="3407497" y="2336800"/>
            <a:ext cx="2309811" cy="353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icture with Caption">
  <p:cSld name="1_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title"/>
          </p:nvPr>
        </p:nvSpPr>
        <p:spPr>
          <a:xfrm>
            <a:off x="697411" y="614507"/>
            <a:ext cx="10656387" cy="58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FA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/>
          <p:nvPr/>
        </p:nvSpPr>
        <p:spPr>
          <a:xfrm>
            <a:off x="697411" y="1968210"/>
            <a:ext cx="5176916" cy="3962400"/>
          </a:xfrm>
          <a:prstGeom prst="roundRect">
            <a:avLst>
              <a:gd name="adj" fmla="val 474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893716" y="2158279"/>
            <a:ext cx="4718974" cy="39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FA9"/>
              </a:buClr>
              <a:buSzPts val="1800"/>
              <a:buNone/>
              <a:defRPr sz="1800" b="1">
                <a:solidFill>
                  <a:srgbClr val="005FA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body" idx="2"/>
          </p:nvPr>
        </p:nvSpPr>
        <p:spPr>
          <a:xfrm>
            <a:off x="893716" y="2747675"/>
            <a:ext cx="4718974" cy="2937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3"/>
          </p:nvPr>
        </p:nvSpPr>
        <p:spPr>
          <a:xfrm>
            <a:off x="696913" y="1200727"/>
            <a:ext cx="10656887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/>
          <p:nvPr/>
        </p:nvSpPr>
        <p:spPr>
          <a:xfrm>
            <a:off x="6174575" y="1968210"/>
            <a:ext cx="5176916" cy="3962400"/>
          </a:xfrm>
          <a:prstGeom prst="roundRect">
            <a:avLst>
              <a:gd name="adj" fmla="val 474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2"/>
          <p:cNvSpPr txBox="1">
            <a:spLocks noGrp="1"/>
          </p:cNvSpPr>
          <p:nvPr>
            <p:ph type="body" idx="4"/>
          </p:nvPr>
        </p:nvSpPr>
        <p:spPr>
          <a:xfrm>
            <a:off x="6370880" y="2158279"/>
            <a:ext cx="4718974" cy="39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FA9"/>
              </a:buClr>
              <a:buSzPts val="1800"/>
              <a:buNone/>
              <a:defRPr sz="1800" b="1">
                <a:solidFill>
                  <a:srgbClr val="005FA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5"/>
          </p:nvPr>
        </p:nvSpPr>
        <p:spPr>
          <a:xfrm>
            <a:off x="6370880" y="2747675"/>
            <a:ext cx="4718974" cy="2937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697411" y="614507"/>
            <a:ext cx="10656389" cy="58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FA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/>
          <p:nvPr/>
        </p:nvSpPr>
        <p:spPr>
          <a:xfrm>
            <a:off x="697411" y="1970664"/>
            <a:ext cx="3177309" cy="3962400"/>
          </a:xfrm>
          <a:prstGeom prst="roundRect">
            <a:avLst>
              <a:gd name="adj" fmla="val 474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3"/>
          <p:cNvSpPr txBox="1">
            <a:spLocks noGrp="1"/>
          </p:cNvSpPr>
          <p:nvPr>
            <p:ph type="body" idx="1"/>
          </p:nvPr>
        </p:nvSpPr>
        <p:spPr>
          <a:xfrm>
            <a:off x="893716" y="2160733"/>
            <a:ext cx="2784698" cy="39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FA9"/>
              </a:buClr>
              <a:buSzPts val="1800"/>
              <a:buNone/>
              <a:defRPr sz="1800" b="1">
                <a:solidFill>
                  <a:srgbClr val="005FA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body" idx="2"/>
          </p:nvPr>
        </p:nvSpPr>
        <p:spPr>
          <a:xfrm>
            <a:off x="893716" y="2750129"/>
            <a:ext cx="2784698" cy="2826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/>
          <p:nvPr/>
        </p:nvSpPr>
        <p:spPr>
          <a:xfrm>
            <a:off x="4436950" y="1970664"/>
            <a:ext cx="3177309" cy="3962400"/>
          </a:xfrm>
          <a:prstGeom prst="roundRect">
            <a:avLst>
              <a:gd name="adj" fmla="val 474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3"/>
          <p:cNvSpPr txBox="1">
            <a:spLocks noGrp="1"/>
          </p:cNvSpPr>
          <p:nvPr>
            <p:ph type="body" idx="3"/>
          </p:nvPr>
        </p:nvSpPr>
        <p:spPr>
          <a:xfrm>
            <a:off x="4633255" y="2160733"/>
            <a:ext cx="2784698" cy="39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FA9"/>
              </a:buClr>
              <a:buSzPts val="1800"/>
              <a:buNone/>
              <a:defRPr sz="1800" b="1">
                <a:solidFill>
                  <a:srgbClr val="005FA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body" idx="4"/>
          </p:nvPr>
        </p:nvSpPr>
        <p:spPr>
          <a:xfrm>
            <a:off x="4633255" y="2750129"/>
            <a:ext cx="2784698" cy="2826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/>
          <p:nvPr/>
        </p:nvSpPr>
        <p:spPr>
          <a:xfrm>
            <a:off x="8176490" y="1970664"/>
            <a:ext cx="3177309" cy="3962400"/>
          </a:xfrm>
          <a:prstGeom prst="roundRect">
            <a:avLst>
              <a:gd name="adj" fmla="val 474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5"/>
          </p:nvPr>
        </p:nvSpPr>
        <p:spPr>
          <a:xfrm>
            <a:off x="8372795" y="2160733"/>
            <a:ext cx="2784698" cy="39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FA9"/>
              </a:buClr>
              <a:buSzPts val="1800"/>
              <a:buNone/>
              <a:defRPr sz="1800" b="1">
                <a:solidFill>
                  <a:srgbClr val="005FA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6"/>
          </p:nvPr>
        </p:nvSpPr>
        <p:spPr>
          <a:xfrm>
            <a:off x="8372795" y="2750129"/>
            <a:ext cx="2784698" cy="2826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7"/>
          </p:nvPr>
        </p:nvSpPr>
        <p:spPr>
          <a:xfrm>
            <a:off x="696913" y="1200727"/>
            <a:ext cx="10656887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Picture with Caption">
  <p:cSld name="2_Picture with Ca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697411" y="614507"/>
            <a:ext cx="10656389" cy="58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FA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/>
          <p:nvPr/>
        </p:nvSpPr>
        <p:spPr>
          <a:xfrm>
            <a:off x="8176491" y="1972829"/>
            <a:ext cx="3177309" cy="3962400"/>
          </a:xfrm>
          <a:prstGeom prst="roundRect">
            <a:avLst>
              <a:gd name="adj" fmla="val 4748"/>
            </a:avLst>
          </a:prstGeom>
          <a:solidFill>
            <a:srgbClr val="005F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4"/>
          <p:cNvSpPr txBox="1">
            <a:spLocks noGrp="1"/>
          </p:cNvSpPr>
          <p:nvPr>
            <p:ph type="body" idx="1"/>
          </p:nvPr>
        </p:nvSpPr>
        <p:spPr>
          <a:xfrm>
            <a:off x="8372796" y="2162898"/>
            <a:ext cx="2784698" cy="399327"/>
          </a:xfrm>
          <a:prstGeom prst="rect">
            <a:avLst/>
          </a:prstGeom>
          <a:solidFill>
            <a:srgbClr val="005FA9"/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body" idx="2"/>
          </p:nvPr>
        </p:nvSpPr>
        <p:spPr>
          <a:xfrm>
            <a:off x="8372796" y="2752294"/>
            <a:ext cx="2784698" cy="2826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/>
          <p:nvPr/>
        </p:nvSpPr>
        <p:spPr>
          <a:xfrm>
            <a:off x="696913" y="1972829"/>
            <a:ext cx="7092243" cy="3962400"/>
          </a:xfrm>
          <a:prstGeom prst="roundRect">
            <a:avLst>
              <a:gd name="adj" fmla="val 474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3"/>
          </p:nvPr>
        </p:nvSpPr>
        <p:spPr>
          <a:xfrm>
            <a:off x="893217" y="2162898"/>
            <a:ext cx="6616637" cy="39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FA9"/>
              </a:buClr>
              <a:buSzPts val="1800"/>
              <a:buNone/>
              <a:defRPr sz="1800" b="1">
                <a:solidFill>
                  <a:srgbClr val="005FA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4"/>
          </p:nvPr>
        </p:nvSpPr>
        <p:spPr>
          <a:xfrm>
            <a:off x="893217" y="2752294"/>
            <a:ext cx="6616637" cy="2826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5"/>
          </p:nvPr>
        </p:nvSpPr>
        <p:spPr>
          <a:xfrm>
            <a:off x="696913" y="1200727"/>
            <a:ext cx="10656887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97411" y="614507"/>
            <a:ext cx="10656389" cy="58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FA9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05FA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97411" y="1754909"/>
            <a:ext cx="10656389" cy="4422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" name="Google Shape;13;p1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0" y="0"/>
            <a:ext cx="76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 txBox="1"/>
          <p:nvPr/>
        </p:nvSpPr>
        <p:spPr>
          <a:xfrm>
            <a:off x="10678885" y="6356349"/>
            <a:ext cx="6749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/>
          <p:nvPr/>
        </p:nvSpPr>
        <p:spPr>
          <a:xfrm>
            <a:off x="0" y="0"/>
            <a:ext cx="12189097" cy="6858000"/>
          </a:xfrm>
          <a:prstGeom prst="rect">
            <a:avLst/>
          </a:prstGeom>
          <a:solidFill>
            <a:srgbClr val="00488A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3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76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1"/>
          <p:cNvSpPr txBox="1"/>
          <p:nvPr/>
        </p:nvSpPr>
        <p:spPr>
          <a:xfrm>
            <a:off x="696685" y="1708992"/>
            <a:ext cx="10656389" cy="1866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Click to edit your title</a:t>
            </a:r>
            <a:endParaRPr/>
          </a:p>
        </p:txBody>
      </p:sp>
      <p:sp>
        <p:nvSpPr>
          <p:cNvPr id="205" name="Google Shape;205;p31"/>
          <p:cNvSpPr txBox="1"/>
          <p:nvPr/>
        </p:nvSpPr>
        <p:spPr>
          <a:xfrm>
            <a:off x="10678885" y="6356349"/>
            <a:ext cx="6749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>
            <a:spLocks noGrp="1"/>
          </p:cNvSpPr>
          <p:nvPr>
            <p:ph type="title"/>
          </p:nvPr>
        </p:nvSpPr>
        <p:spPr>
          <a:xfrm>
            <a:off x="404595" y="1193809"/>
            <a:ext cx="2608262" cy="1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FA9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05FA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213" name="Google Shape;213;p33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0"/>
            <a:ext cx="76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3"/>
          <p:cNvSpPr txBox="1"/>
          <p:nvPr/>
        </p:nvSpPr>
        <p:spPr>
          <a:xfrm>
            <a:off x="10678885" y="6356349"/>
            <a:ext cx="6749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8101" y="1270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76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32B823-5CCC-D2C9-6C5F-3BB539F4A5B5}"/>
              </a:ext>
            </a:extLst>
          </p:cNvPr>
          <p:cNvSpPr txBox="1"/>
          <p:nvPr/>
        </p:nvSpPr>
        <p:spPr>
          <a:xfrm>
            <a:off x="76201" y="2696939"/>
            <a:ext cx="121157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NTR" pitchFamily="2" charset="0"/>
                <a:cs typeface="NTR" pitchFamily="2" charset="0"/>
              </a:rPr>
              <a:t>Comparative Analysis of Q-learning and SARSA in the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latin typeface="NTR" pitchFamily="2" charset="0"/>
                <a:cs typeface="NTR" pitchFamily="2" charset="0"/>
              </a:rPr>
              <a:t>Flappy Bird Game with Enhanced Reward 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3C1242-0D96-0B07-60F4-5BE806CE4343}"/>
              </a:ext>
            </a:extLst>
          </p:cNvPr>
          <p:cNvSpPr txBox="1"/>
          <p:nvPr/>
        </p:nvSpPr>
        <p:spPr>
          <a:xfrm>
            <a:off x="-1" y="4203423"/>
            <a:ext cx="12115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NTR" pitchFamily="2" charset="0"/>
                <a:cs typeface="NTR" pitchFamily="2" charset="0"/>
              </a:rPr>
              <a:t>Student : Phan Duy Kha, Nguyen Dinh Huy              </a:t>
            </a:r>
            <a:endParaRPr lang="en-VN" sz="2800" dirty="0">
              <a:solidFill>
                <a:schemeClr val="bg1"/>
              </a:solidFill>
              <a:latin typeface="NTR" pitchFamily="2" charset="0"/>
              <a:cs typeface="NTR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F114C3-B5E3-B46F-58CD-C3F9E78585CF}"/>
              </a:ext>
            </a:extLst>
          </p:cNvPr>
          <p:cNvSpPr txBox="1"/>
          <p:nvPr/>
        </p:nvSpPr>
        <p:spPr>
          <a:xfrm>
            <a:off x="2505075" y="1421288"/>
            <a:ext cx="6451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i="0" dirty="0">
                <a:solidFill>
                  <a:schemeClr val="bg1"/>
                </a:solidFill>
                <a:effectLst/>
                <a:latin typeface="Google Sans"/>
              </a:rPr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1484250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7F2C6-FCD3-77AF-FC82-52BC06F37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n ingénieur crée une version de Flappy Bird dans Finder pour MacOS">
            <a:extLst>
              <a:ext uri="{FF2B5EF4-FFF2-40B4-BE49-F238E27FC236}">
                <a16:creationId xmlns:a16="http://schemas.microsoft.com/office/drawing/2014/main" id="{4EFAFA52-ABA8-8381-5DDA-6542E1CD8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0"/>
            <a:ext cx="120776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BCE631E-7B46-FEAE-2C6F-187AA2C8AC1C}"/>
              </a:ext>
            </a:extLst>
          </p:cNvPr>
          <p:cNvCxnSpPr>
            <a:cxnSpLocks/>
          </p:cNvCxnSpPr>
          <p:nvPr/>
        </p:nvCxnSpPr>
        <p:spPr>
          <a:xfrm flipV="1">
            <a:off x="4756150" y="2489956"/>
            <a:ext cx="1651350" cy="39589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13C92F3-9D07-4D49-DDBE-8E40736A9A61}"/>
              </a:ext>
            </a:extLst>
          </p:cNvPr>
          <p:cNvSpPr txBox="1"/>
          <p:nvPr/>
        </p:nvSpPr>
        <p:spPr>
          <a:xfrm>
            <a:off x="5524347" y="1882573"/>
            <a:ext cx="23115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NTR" pitchFamily="2" charset="0"/>
                <a:cs typeface="NTR" pitchFamily="2" charset="0"/>
              </a:rPr>
              <a:t>Passing a pipe</a:t>
            </a:r>
          </a:p>
          <a:p>
            <a:pPr algn="ctr"/>
            <a:r>
              <a:rPr lang="en-US" sz="1800" b="1" dirty="0">
                <a:solidFill>
                  <a:schemeClr val="bg1"/>
                </a:solidFill>
                <a:latin typeface="NTR" pitchFamily="2" charset="0"/>
                <a:cs typeface="NTR" pitchFamily="2" charset="0"/>
              </a:rPr>
              <a:t>Score +1, reward +200</a:t>
            </a:r>
          </a:p>
          <a:p>
            <a:pPr algn="ctr"/>
            <a:endParaRPr lang="en-VN" sz="1800" b="1" dirty="0">
              <a:solidFill>
                <a:schemeClr val="bg1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AD9E02D-51C9-5002-3A3F-8668F1D1BAFA}"/>
              </a:ext>
            </a:extLst>
          </p:cNvPr>
          <p:cNvCxnSpPr>
            <a:cxnSpLocks/>
          </p:cNvCxnSpPr>
          <p:nvPr/>
        </p:nvCxnSpPr>
        <p:spPr>
          <a:xfrm>
            <a:off x="4756150" y="2909486"/>
            <a:ext cx="616652" cy="94248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715CA7E-FD06-F4E3-6A4B-C66019F833E9}"/>
              </a:ext>
            </a:extLst>
          </p:cNvPr>
          <p:cNvSpPr txBox="1"/>
          <p:nvPr/>
        </p:nvSpPr>
        <p:spPr>
          <a:xfrm>
            <a:off x="2202913" y="3325818"/>
            <a:ext cx="2861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NTR" pitchFamily="2" charset="0"/>
                <a:cs typeface="NTR" pitchFamily="2" charset="0"/>
              </a:rPr>
              <a:t>Collision or Out-of-Bounds: 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NTR" pitchFamily="2" charset="0"/>
                <a:cs typeface="NTR" pitchFamily="2" charset="0"/>
              </a:rPr>
              <a:t>-1000 reward</a:t>
            </a:r>
            <a:endParaRPr lang="en-VN" sz="1800" b="1" dirty="0">
              <a:solidFill>
                <a:schemeClr val="bg1"/>
              </a:solidFill>
              <a:latin typeface="NTR" pitchFamily="2" charset="0"/>
              <a:cs typeface="NTR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7C4AC7-AF51-493C-070F-2271BECDD64A}"/>
              </a:ext>
            </a:extLst>
          </p:cNvPr>
          <p:cNvSpPr/>
          <p:nvPr/>
        </p:nvSpPr>
        <p:spPr>
          <a:xfrm>
            <a:off x="7352513" y="3352675"/>
            <a:ext cx="483353" cy="4191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0BEDF4-82E9-897F-8D9F-04EC9D3DF28A}"/>
              </a:ext>
            </a:extLst>
          </p:cNvPr>
          <p:cNvSpPr txBox="1"/>
          <p:nvPr/>
        </p:nvSpPr>
        <p:spPr>
          <a:xfrm>
            <a:off x="6559045" y="3851972"/>
            <a:ext cx="20693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NTR" pitchFamily="2" charset="0"/>
                <a:cs typeface="NTR" pitchFamily="2" charset="0"/>
              </a:rPr>
              <a:t>Collecting a Gift</a:t>
            </a:r>
          </a:p>
          <a:p>
            <a:pPr algn="ctr"/>
            <a:r>
              <a:rPr lang="en-US" sz="1800" b="1" dirty="0">
                <a:solidFill>
                  <a:schemeClr val="bg1"/>
                </a:solidFill>
                <a:latin typeface="NTR" pitchFamily="2" charset="0"/>
                <a:cs typeface="NTR" pitchFamily="2" charset="0"/>
              </a:rPr>
              <a:t>+gift, reward + 500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24D86C-C462-99F9-D20E-D41CC7F37DD2}"/>
              </a:ext>
            </a:extLst>
          </p:cNvPr>
          <p:cNvCxnSpPr>
            <a:cxnSpLocks/>
          </p:cNvCxnSpPr>
          <p:nvPr/>
        </p:nvCxnSpPr>
        <p:spPr>
          <a:xfrm>
            <a:off x="4756150" y="2895474"/>
            <a:ext cx="2596363" cy="53352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AA046C2-C59C-1844-625B-0FD6AF097788}"/>
              </a:ext>
            </a:extLst>
          </p:cNvPr>
          <p:cNvSpPr/>
          <p:nvPr/>
        </p:nvSpPr>
        <p:spPr>
          <a:xfrm>
            <a:off x="10078780" y="220009"/>
            <a:ext cx="483353" cy="4191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D086C5-D530-6D84-0519-A5DF5ACDDD99}"/>
              </a:ext>
            </a:extLst>
          </p:cNvPr>
          <p:cNvSpPr txBox="1"/>
          <p:nvPr/>
        </p:nvSpPr>
        <p:spPr>
          <a:xfrm>
            <a:off x="9285312" y="719306"/>
            <a:ext cx="20693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NTR" pitchFamily="2" charset="0"/>
                <a:cs typeface="NTR" pitchFamily="2" charset="0"/>
              </a:rPr>
              <a:t>Missing a Gift</a:t>
            </a:r>
          </a:p>
          <a:p>
            <a:pPr algn="ctr"/>
            <a:r>
              <a:rPr lang="en-US" sz="1800" b="1" dirty="0">
                <a:solidFill>
                  <a:schemeClr val="bg1"/>
                </a:solidFill>
                <a:latin typeface="NTR" pitchFamily="2" charset="0"/>
                <a:cs typeface="NTR" pitchFamily="2" charset="0"/>
              </a:rPr>
              <a:t>- 50</a:t>
            </a:r>
          </a:p>
        </p:txBody>
      </p:sp>
    </p:spTree>
    <p:extLst>
      <p:ext uri="{BB962C8B-B14F-4D97-AF65-F5344CB8AC3E}">
        <p14:creationId xmlns:p14="http://schemas.microsoft.com/office/powerpoint/2010/main" val="3194260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309_8016A26A-B104-4AE3-B01A-37F4E7117D48.mp4">
            <a:hlinkClick r:id="" action="ppaction://media"/>
            <a:hlinkHover r:id="" action="ppaction://ole?verb=0"/>
            <a:extLst>
              <a:ext uri="{FF2B5EF4-FFF2-40B4-BE49-F238E27FC236}">
                <a16:creationId xmlns:a16="http://schemas.microsoft.com/office/drawing/2014/main" id="{7ABACFEE-83BC-13F3-1C3D-D64FBFD249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39090" t="18518" r="39089" b="21728"/>
          <a:stretch/>
        </p:blipFill>
        <p:spPr>
          <a:xfrm>
            <a:off x="6993467" y="281395"/>
            <a:ext cx="3589866" cy="63878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FB0534-7E4B-E8BE-C628-4584ED219084}"/>
              </a:ext>
            </a:extLst>
          </p:cNvPr>
          <p:cNvSpPr txBox="1"/>
          <p:nvPr/>
        </p:nvSpPr>
        <p:spPr>
          <a:xfrm>
            <a:off x="289710" y="1057490"/>
            <a:ext cx="6096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2400" dirty="0">
                <a:latin typeface="NTR" pitchFamily="2" charset="0"/>
                <a:cs typeface="NTR" pitchFamily="2" charset="0"/>
              </a:rPr>
              <a:t>The Flappy Bird game provides a consistent simulation environment. Key parameters include: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sz="2400" dirty="0">
                <a:latin typeface="NTR" pitchFamily="2" charset="0"/>
                <a:cs typeface="NTR" pitchFamily="2" charset="0"/>
              </a:rPr>
              <a:t>Learning rate (α): 0.1.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sz="2400" dirty="0">
                <a:latin typeface="NTR" pitchFamily="2" charset="0"/>
                <a:cs typeface="NTR" pitchFamily="2" charset="0"/>
              </a:rPr>
              <a:t>Discount factor (γ): 0.9.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sz="2400" dirty="0">
                <a:latin typeface="NTR" pitchFamily="2" charset="0"/>
                <a:cs typeface="NTR" pitchFamily="2" charset="0"/>
              </a:rPr>
              <a:t>Exploration rate (ϵ): Initially set high with gradual decay.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sz="2400" dirty="0">
                <a:latin typeface="NTR" pitchFamily="2" charset="0"/>
                <a:cs typeface="NTR" pitchFamily="2" charset="0"/>
              </a:rPr>
              <a:t>Number of episodes: 1000.</a:t>
            </a:r>
          </a:p>
        </p:txBody>
      </p:sp>
      <p:sp>
        <p:nvSpPr>
          <p:cNvPr id="7" name="Google Shape;312;p44">
            <a:extLst>
              <a:ext uri="{FF2B5EF4-FFF2-40B4-BE49-F238E27FC236}">
                <a16:creationId xmlns:a16="http://schemas.microsoft.com/office/drawing/2014/main" id="{6947094E-CE29-8CE5-5E2E-69D8A7DC7FF2}"/>
              </a:ext>
            </a:extLst>
          </p:cNvPr>
          <p:cNvSpPr/>
          <p:nvPr/>
        </p:nvSpPr>
        <p:spPr>
          <a:xfrm>
            <a:off x="186266" y="0"/>
            <a:ext cx="4252111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1"/>
                </a:solidFill>
                <a:latin typeface="NTR" pitchFamily="2" charset="0"/>
                <a:cs typeface="NTR" pitchFamily="2" charset="0"/>
              </a:rPr>
              <a:t>Training</a:t>
            </a:r>
            <a:endParaRPr lang="en-US" sz="3200" dirty="0">
              <a:solidFill>
                <a:schemeClr val="accent1"/>
              </a:solidFill>
              <a:latin typeface="NTR" pitchFamily="2" charset="0"/>
              <a:cs typeface="NTR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820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626AD-BF6C-7FAB-2D60-891381714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309_8016A26A-B104-4AE3-B01A-37F4E7117D48.mp4">
            <a:hlinkClick r:id="" action="ppaction://media"/>
            <a:hlinkHover r:id="" action="ppaction://ole?verb=0"/>
            <a:extLst>
              <a:ext uri="{FF2B5EF4-FFF2-40B4-BE49-F238E27FC236}">
                <a16:creationId xmlns:a16="http://schemas.microsoft.com/office/drawing/2014/main" id="{C9A0FF44-84F2-6605-0D20-5F608F9769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39090" t="18518" r="39089" b="21728"/>
          <a:stretch/>
        </p:blipFill>
        <p:spPr>
          <a:xfrm>
            <a:off x="6993467" y="281395"/>
            <a:ext cx="3589866" cy="63878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7A4A93-7877-BFCE-7E06-627575225BB7}"/>
              </a:ext>
            </a:extLst>
          </p:cNvPr>
          <p:cNvSpPr txBox="1"/>
          <p:nvPr/>
        </p:nvSpPr>
        <p:spPr>
          <a:xfrm>
            <a:off x="289710" y="1057490"/>
            <a:ext cx="6096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2400" strike="sngStrike" dirty="0">
                <a:latin typeface="NTR" pitchFamily="2" charset="0"/>
                <a:cs typeface="NTR" pitchFamily="2" charset="0"/>
              </a:rPr>
              <a:t>The Flappy Bird game provides a consistent simulation environment. Key parameters include: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sz="2400" strike="sngStrike" dirty="0">
                <a:latin typeface="NTR" pitchFamily="2" charset="0"/>
                <a:cs typeface="NTR" pitchFamily="2" charset="0"/>
              </a:rPr>
              <a:t>Learning rate (α): 0.1.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sz="2400" strike="sngStrike" dirty="0">
                <a:latin typeface="NTR" pitchFamily="2" charset="0"/>
                <a:cs typeface="NTR" pitchFamily="2" charset="0"/>
              </a:rPr>
              <a:t>Discount factor (γ): 0.9.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sz="2400" strike="sngStrike" dirty="0">
                <a:latin typeface="NTR" pitchFamily="2" charset="0"/>
                <a:cs typeface="NTR" pitchFamily="2" charset="0"/>
              </a:rPr>
              <a:t>Exploration rate (ϵ): Initially set high with gradual decay.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sz="2400" strike="sngStrike" dirty="0">
                <a:latin typeface="NTR" pitchFamily="2" charset="0"/>
                <a:cs typeface="NTR" pitchFamily="2" charset="0"/>
              </a:rPr>
              <a:t>Number of episodes: 1000.</a:t>
            </a:r>
          </a:p>
        </p:txBody>
      </p:sp>
      <p:sp>
        <p:nvSpPr>
          <p:cNvPr id="7" name="Google Shape;312;p44">
            <a:extLst>
              <a:ext uri="{FF2B5EF4-FFF2-40B4-BE49-F238E27FC236}">
                <a16:creationId xmlns:a16="http://schemas.microsoft.com/office/drawing/2014/main" id="{14738DFB-E6C1-F025-6B2F-9C134EEACAEB}"/>
              </a:ext>
            </a:extLst>
          </p:cNvPr>
          <p:cNvSpPr/>
          <p:nvPr/>
        </p:nvSpPr>
        <p:spPr>
          <a:xfrm>
            <a:off x="186266" y="0"/>
            <a:ext cx="4252111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1"/>
                </a:solidFill>
                <a:latin typeface="NTR" pitchFamily="2" charset="0"/>
                <a:cs typeface="NTR" pitchFamily="2" charset="0"/>
              </a:rPr>
              <a:t>Testing</a:t>
            </a:r>
            <a:endParaRPr lang="en-US" sz="3200" dirty="0">
              <a:solidFill>
                <a:schemeClr val="accent1"/>
              </a:solidFill>
              <a:latin typeface="NTR" pitchFamily="2" charset="0"/>
              <a:cs typeface="NTR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800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6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6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76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60"/>
          <p:cNvSpPr/>
          <p:nvPr/>
        </p:nvSpPr>
        <p:spPr>
          <a:xfrm>
            <a:off x="679450" y="2578100"/>
            <a:ext cx="798195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69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rgbClr val="FFFFFF"/>
                </a:solidFill>
                <a:latin typeface="NTR" pitchFamily="2" charset="0"/>
                <a:cs typeface="NTR" pitchFamily="2" charset="0"/>
                <a:sym typeface="Arial"/>
              </a:rPr>
              <a:t>Results</a:t>
            </a:r>
            <a:endParaRPr sz="7200" dirty="0">
              <a:solidFill>
                <a:schemeClr val="dk1"/>
              </a:solidFill>
              <a:latin typeface="NTR" pitchFamily="2" charset="0"/>
              <a:cs typeface="NTR" pitchFamily="2" charset="0"/>
              <a:sym typeface="Arial"/>
            </a:endParaRPr>
          </a:p>
        </p:txBody>
      </p:sp>
      <p:sp>
        <p:nvSpPr>
          <p:cNvPr id="522" name="Google Shape;522;p60"/>
          <p:cNvSpPr txBox="1"/>
          <p:nvPr/>
        </p:nvSpPr>
        <p:spPr>
          <a:xfrm>
            <a:off x="10678885" y="6356349"/>
            <a:ext cx="6749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00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2040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>
          <a:extLst>
            <a:ext uri="{FF2B5EF4-FFF2-40B4-BE49-F238E27FC236}">
              <a16:creationId xmlns:a16="http://schemas.microsoft.com/office/drawing/2014/main" id="{AAA9F9EF-682F-D7C0-D890-E45494354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60" descr="preencoded.png">
            <a:extLst>
              <a:ext uri="{FF2B5EF4-FFF2-40B4-BE49-F238E27FC236}">
                <a16:creationId xmlns:a16="http://schemas.microsoft.com/office/drawing/2014/main" id="{D34B76B3-6A0B-9AF4-1B9F-CC31325FBFA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60" descr="preencoded.png">
            <a:extLst>
              <a:ext uri="{FF2B5EF4-FFF2-40B4-BE49-F238E27FC236}">
                <a16:creationId xmlns:a16="http://schemas.microsoft.com/office/drawing/2014/main" id="{48DD1C4A-200F-95EE-07CB-52E9F5A4EC4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76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60">
            <a:extLst>
              <a:ext uri="{FF2B5EF4-FFF2-40B4-BE49-F238E27FC236}">
                <a16:creationId xmlns:a16="http://schemas.microsoft.com/office/drawing/2014/main" id="{D3306EC1-D7C9-4DC9-9604-A2CA902CAF98}"/>
              </a:ext>
            </a:extLst>
          </p:cNvPr>
          <p:cNvSpPr/>
          <p:nvPr/>
        </p:nvSpPr>
        <p:spPr>
          <a:xfrm>
            <a:off x="679450" y="2578100"/>
            <a:ext cx="798195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69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rgbClr val="FFFFFF"/>
                </a:solidFill>
                <a:latin typeface="NTR" pitchFamily="2" charset="0"/>
                <a:cs typeface="NTR" pitchFamily="2" charset="0"/>
                <a:sym typeface="Arial"/>
              </a:rPr>
              <a:t>Thanks</a:t>
            </a:r>
            <a:endParaRPr sz="7200" dirty="0">
              <a:solidFill>
                <a:schemeClr val="dk1"/>
              </a:solidFill>
              <a:latin typeface="NTR" pitchFamily="2" charset="0"/>
              <a:cs typeface="NTR" pitchFamily="2" charset="0"/>
              <a:sym typeface="Arial"/>
            </a:endParaRPr>
          </a:p>
        </p:txBody>
      </p:sp>
      <p:sp>
        <p:nvSpPr>
          <p:cNvPr id="522" name="Google Shape;522;p60">
            <a:extLst>
              <a:ext uri="{FF2B5EF4-FFF2-40B4-BE49-F238E27FC236}">
                <a16:creationId xmlns:a16="http://schemas.microsoft.com/office/drawing/2014/main" id="{E2431238-2BC6-94F8-8EDA-911C4F38EC7D}"/>
              </a:ext>
            </a:extLst>
          </p:cNvPr>
          <p:cNvSpPr txBox="1"/>
          <p:nvPr/>
        </p:nvSpPr>
        <p:spPr>
          <a:xfrm>
            <a:off x="10678885" y="6356349"/>
            <a:ext cx="6749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00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2004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3"/>
          <p:cNvSpPr txBox="1">
            <a:spLocks noGrp="1"/>
          </p:cNvSpPr>
          <p:nvPr>
            <p:ph type="title"/>
          </p:nvPr>
        </p:nvSpPr>
        <p:spPr>
          <a:xfrm>
            <a:off x="697410" y="161778"/>
            <a:ext cx="10656389" cy="58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FA9"/>
              </a:buClr>
              <a:buSzPts val="2800"/>
              <a:buFont typeface="Arial"/>
              <a:buNone/>
            </a:pPr>
            <a:r>
              <a:rPr lang="en-US" dirty="0">
                <a:latin typeface="NTR" pitchFamily="2" charset="0"/>
                <a:cs typeface="NTR" pitchFamily="2" charset="0"/>
              </a:rPr>
              <a:t>Agenda</a:t>
            </a:r>
            <a:endParaRPr dirty="0">
              <a:latin typeface="NTR" pitchFamily="2" charset="0"/>
              <a:cs typeface="NTR" pitchFamily="2" charset="0"/>
            </a:endParaRPr>
          </a:p>
        </p:txBody>
      </p:sp>
      <p:sp>
        <p:nvSpPr>
          <p:cNvPr id="296" name="Google Shape;296;p43"/>
          <p:cNvSpPr/>
          <p:nvPr/>
        </p:nvSpPr>
        <p:spPr>
          <a:xfrm>
            <a:off x="697410" y="605270"/>
            <a:ext cx="5955637" cy="5726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1450" marR="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</a:pPr>
            <a:r>
              <a:rPr lang="en-US" sz="2800" dirty="0">
                <a:solidFill>
                  <a:srgbClr val="262626"/>
                </a:solidFill>
                <a:latin typeface="NTR" pitchFamily="2" charset="0"/>
                <a:cs typeface="NTR" pitchFamily="2" charset="0"/>
                <a:sym typeface="Arial"/>
              </a:rPr>
              <a:t>Introduction​ </a:t>
            </a:r>
            <a:endParaRPr sz="2800" dirty="0">
              <a:latin typeface="NTR" pitchFamily="2" charset="0"/>
              <a:cs typeface="NTR" pitchFamily="2" charset="0"/>
            </a:endParaRPr>
          </a:p>
          <a:p>
            <a:pPr marL="171450" marR="0" lvl="0" indent="-171450" algn="l" rtl="0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</a:pPr>
            <a:r>
              <a:rPr lang="en-US" sz="2800" dirty="0" err="1">
                <a:solidFill>
                  <a:srgbClr val="262626"/>
                </a:solidFill>
                <a:latin typeface="NTR" pitchFamily="2" charset="0"/>
                <a:cs typeface="NTR" pitchFamily="2" charset="0"/>
              </a:rPr>
              <a:t>QLearning</a:t>
            </a:r>
            <a:r>
              <a:rPr lang="en-US" sz="2800" dirty="0">
                <a:solidFill>
                  <a:srgbClr val="262626"/>
                </a:solidFill>
                <a:latin typeface="NTR" pitchFamily="2" charset="0"/>
                <a:cs typeface="NTR" pitchFamily="2" charset="0"/>
              </a:rPr>
              <a:t> &amp; SARSA</a:t>
            </a:r>
          </a:p>
          <a:p>
            <a:pPr marL="171450" marR="0" lvl="0" indent="-171450" algn="l" rtl="0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</a:pPr>
            <a:r>
              <a:rPr lang="en-US" sz="2800" dirty="0">
                <a:solidFill>
                  <a:srgbClr val="262626"/>
                </a:solidFill>
                <a:latin typeface="NTR" pitchFamily="2" charset="0"/>
                <a:cs typeface="NTR" pitchFamily="2" charset="0"/>
              </a:rPr>
              <a:t>Training and Testing</a:t>
            </a:r>
          </a:p>
          <a:p>
            <a:pPr marL="171450" marR="0" lvl="0" indent="-171450" algn="l" rtl="0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</a:pPr>
            <a:r>
              <a:rPr lang="en-US" sz="2800" dirty="0">
                <a:solidFill>
                  <a:srgbClr val="262626"/>
                </a:solidFill>
                <a:latin typeface="NTR" pitchFamily="2" charset="0"/>
                <a:cs typeface="NTR" pitchFamily="2" charset="0"/>
              </a:rPr>
              <a:t>Results</a:t>
            </a:r>
          </a:p>
        </p:txBody>
      </p:sp>
      <p:sp>
        <p:nvSpPr>
          <p:cNvPr id="297" name="Google Shape;297;p43"/>
          <p:cNvSpPr/>
          <p:nvPr/>
        </p:nvSpPr>
        <p:spPr>
          <a:xfrm>
            <a:off x="4634848" y="648029"/>
            <a:ext cx="5955637" cy="3854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5BB8E6"/>
                </a:solidFill>
                <a:latin typeface="NTR" pitchFamily="2" charset="0"/>
                <a:cs typeface="NTR" pitchFamily="2" charset="0"/>
                <a:sym typeface="Arial"/>
              </a:rPr>
              <a:t>03</a:t>
            </a:r>
            <a:endParaRPr sz="2800" dirty="0">
              <a:latin typeface="NTR" pitchFamily="2" charset="0"/>
              <a:cs typeface="NTR" pitchFamily="2" charset="0"/>
            </a:endParaRPr>
          </a:p>
          <a:p>
            <a:pPr marL="0" marR="0" lvl="0" indent="0" algn="r" rtl="0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5BB8E6"/>
                </a:solidFill>
                <a:latin typeface="NTR" pitchFamily="2" charset="0"/>
                <a:cs typeface="NTR" pitchFamily="2" charset="0"/>
                <a:sym typeface="Arial"/>
              </a:rPr>
              <a:t>05</a:t>
            </a:r>
            <a:endParaRPr sz="2800" dirty="0">
              <a:latin typeface="NTR" pitchFamily="2" charset="0"/>
              <a:cs typeface="NTR" pitchFamily="2" charset="0"/>
            </a:endParaRPr>
          </a:p>
          <a:p>
            <a:pPr marL="0" marR="0" lvl="0" indent="0" algn="r" rtl="0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5BB8E6"/>
                </a:solidFill>
                <a:latin typeface="NTR" pitchFamily="2" charset="0"/>
                <a:cs typeface="NTR" pitchFamily="2" charset="0"/>
              </a:rPr>
              <a:t>07</a:t>
            </a:r>
            <a:endParaRPr sz="2800" dirty="0">
              <a:latin typeface="NTR" pitchFamily="2" charset="0"/>
              <a:cs typeface="NTR" pitchFamily="2" charset="0"/>
            </a:endParaRPr>
          </a:p>
          <a:p>
            <a:pPr marL="0" marR="0" lvl="0" indent="0" algn="r" rtl="0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5BB8E6"/>
                </a:solidFill>
                <a:latin typeface="NTR" pitchFamily="2" charset="0"/>
                <a:cs typeface="NTR" pitchFamily="2" charset="0"/>
              </a:rPr>
              <a:t>13</a:t>
            </a:r>
            <a:endParaRPr sz="2800" dirty="0">
              <a:latin typeface="NTR" pitchFamily="2" charset="0"/>
              <a:cs typeface="NTR" pitchFamily="2" charset="0"/>
            </a:endParaRPr>
          </a:p>
          <a:p>
            <a:pPr marL="0" marR="0" lvl="0" indent="0" algn="r" rtl="0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800" dirty="0">
              <a:latin typeface="NTR" pitchFamily="2" charset="0"/>
              <a:cs typeface="NTR" pitchFamily="2" charset="0"/>
            </a:endParaRPr>
          </a:p>
        </p:txBody>
      </p:sp>
      <p:cxnSp>
        <p:nvCxnSpPr>
          <p:cNvPr id="298" name="Google Shape;298;p43"/>
          <p:cNvCxnSpPr/>
          <p:nvPr/>
        </p:nvCxnSpPr>
        <p:spPr>
          <a:xfrm>
            <a:off x="2859904" y="1222606"/>
            <a:ext cx="7052442" cy="0"/>
          </a:xfrm>
          <a:prstGeom prst="straightConnector1">
            <a:avLst/>
          </a:prstGeom>
          <a:noFill/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9" name="Google Shape;299;p43"/>
          <p:cNvCxnSpPr>
            <a:cxnSpLocks/>
          </p:cNvCxnSpPr>
          <p:nvPr/>
        </p:nvCxnSpPr>
        <p:spPr>
          <a:xfrm>
            <a:off x="5387202" y="2112048"/>
            <a:ext cx="4525144" cy="0"/>
          </a:xfrm>
          <a:prstGeom prst="straightConnector1">
            <a:avLst/>
          </a:prstGeom>
          <a:noFill/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0" name="Google Shape;300;p43"/>
          <p:cNvCxnSpPr>
            <a:cxnSpLocks/>
          </p:cNvCxnSpPr>
          <p:nvPr/>
        </p:nvCxnSpPr>
        <p:spPr>
          <a:xfrm>
            <a:off x="6096000" y="3036359"/>
            <a:ext cx="3816346" cy="0"/>
          </a:xfrm>
          <a:prstGeom prst="straightConnector1">
            <a:avLst/>
          </a:prstGeom>
          <a:noFill/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" name="Google Shape;302;p43">
            <a:extLst>
              <a:ext uri="{FF2B5EF4-FFF2-40B4-BE49-F238E27FC236}">
                <a16:creationId xmlns:a16="http://schemas.microsoft.com/office/drawing/2014/main" id="{573F9C7B-517D-76B9-38D9-375DF7C08FEA}"/>
              </a:ext>
            </a:extLst>
          </p:cNvPr>
          <p:cNvCxnSpPr>
            <a:cxnSpLocks/>
          </p:cNvCxnSpPr>
          <p:nvPr/>
        </p:nvCxnSpPr>
        <p:spPr>
          <a:xfrm>
            <a:off x="3870960" y="3950707"/>
            <a:ext cx="6041386" cy="0"/>
          </a:xfrm>
          <a:prstGeom prst="straightConnector1">
            <a:avLst/>
          </a:prstGeom>
          <a:noFill/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E8EA00A-FE81-63E5-1DEC-3499553CA4AC}"/>
              </a:ext>
            </a:extLst>
          </p:cNvPr>
          <p:cNvSpPr txBox="1"/>
          <p:nvPr/>
        </p:nvSpPr>
        <p:spPr>
          <a:xfrm>
            <a:off x="1569720" y="57150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987A42-1255-534B-9E79-72640B2E1A04}"/>
              </a:ext>
            </a:extLst>
          </p:cNvPr>
          <p:cNvSpPr txBox="1"/>
          <p:nvPr/>
        </p:nvSpPr>
        <p:spPr>
          <a:xfrm>
            <a:off x="3322320" y="566928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>
          <a:extLst>
            <a:ext uri="{FF2B5EF4-FFF2-40B4-BE49-F238E27FC236}">
              <a16:creationId xmlns:a16="http://schemas.microsoft.com/office/drawing/2014/main" id="{89FF5042-CFA5-D5E0-7E12-D7B571983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4" descr="preencoded.png">
            <a:extLst>
              <a:ext uri="{FF2B5EF4-FFF2-40B4-BE49-F238E27FC236}">
                <a16:creationId xmlns:a16="http://schemas.microsoft.com/office/drawing/2014/main" id="{EF2DDA0A-939F-48CD-F0DA-830EC5BB7FE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4">
            <a:extLst>
              <a:ext uri="{FF2B5EF4-FFF2-40B4-BE49-F238E27FC236}">
                <a16:creationId xmlns:a16="http://schemas.microsoft.com/office/drawing/2014/main" id="{2216E935-BA22-288F-523A-03E515140AFF}"/>
              </a:ext>
            </a:extLst>
          </p:cNvPr>
          <p:cNvSpPr/>
          <p:nvPr/>
        </p:nvSpPr>
        <p:spPr>
          <a:xfrm>
            <a:off x="679450" y="3111500"/>
            <a:ext cx="798195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3636"/>
              </a:lnSpc>
            </a:pPr>
            <a:r>
              <a:rPr lang="en-US" sz="4400" b="1" dirty="0">
                <a:solidFill>
                  <a:srgbClr val="FFFFFF"/>
                </a:solidFill>
                <a:latin typeface="NTR" pitchFamily="2" charset="0"/>
                <a:cs typeface="NTR" pitchFamily="2" charset="0"/>
              </a:rPr>
              <a:t>Introduction</a:t>
            </a:r>
            <a:endParaRPr lang="en-US" sz="4400" dirty="0">
              <a:solidFill>
                <a:schemeClr val="dk1"/>
              </a:solidFill>
              <a:latin typeface="NTR" pitchFamily="2" charset="0"/>
              <a:cs typeface="NTR" pitchFamily="2" charset="0"/>
              <a:sym typeface="Arial"/>
            </a:endParaRPr>
          </a:p>
        </p:txBody>
      </p:sp>
      <p:pic>
        <p:nvPicPr>
          <p:cNvPr id="313" name="Google Shape;313;p44" descr="preencoded.png">
            <a:extLst>
              <a:ext uri="{FF2B5EF4-FFF2-40B4-BE49-F238E27FC236}">
                <a16:creationId xmlns:a16="http://schemas.microsoft.com/office/drawing/2014/main" id="{498DCB3F-C7E4-3B58-5E0C-B0230AC05B9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762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2670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48269"/>
            <a:ext cx="76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12;p44">
            <a:extLst>
              <a:ext uri="{FF2B5EF4-FFF2-40B4-BE49-F238E27FC236}">
                <a16:creationId xmlns:a16="http://schemas.microsoft.com/office/drawing/2014/main" id="{8A416A4D-827D-9D0B-63EA-A612B28A21B9}"/>
              </a:ext>
            </a:extLst>
          </p:cNvPr>
          <p:cNvSpPr/>
          <p:nvPr/>
        </p:nvSpPr>
        <p:spPr>
          <a:xfrm>
            <a:off x="76200" y="0"/>
            <a:ext cx="4362178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1"/>
                </a:solidFill>
                <a:latin typeface="NTR" pitchFamily="2" charset="0"/>
                <a:cs typeface="NTR" pitchFamily="2" charset="0"/>
              </a:rPr>
              <a:t>Introduction</a:t>
            </a:r>
            <a:endParaRPr lang="en-US" sz="3200" dirty="0">
              <a:solidFill>
                <a:schemeClr val="accent1"/>
              </a:solidFill>
              <a:latin typeface="NTR" pitchFamily="2" charset="0"/>
              <a:cs typeface="NTR" pitchFamily="2" charset="0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5D04C3-58B2-3CFD-8298-AF04DC87BC7A}"/>
              </a:ext>
            </a:extLst>
          </p:cNvPr>
          <p:cNvSpPr txBox="1"/>
          <p:nvPr/>
        </p:nvSpPr>
        <p:spPr>
          <a:xfrm>
            <a:off x="3511550" y="833491"/>
            <a:ext cx="79819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effectLst/>
                <a:latin typeface="NTR" pitchFamily="2" charset="0"/>
                <a:cs typeface="NTR" pitchFamily="2" charset="0"/>
              </a:rPr>
              <a:t>Flappy Bird</a:t>
            </a:r>
            <a:r>
              <a:rPr lang="en-US" sz="1800" b="0" dirty="0">
                <a:solidFill>
                  <a:schemeClr val="tx1"/>
                </a:solidFill>
                <a:effectLst/>
                <a:latin typeface="NTR" pitchFamily="2" charset="0"/>
                <a:cs typeface="NTR" pitchFamily="2" charset="0"/>
              </a:rPr>
              <a:t> is a 2013 casual </a:t>
            </a:r>
            <a:r>
              <a:rPr lang="en-US" sz="1800" dirty="0">
                <a:solidFill>
                  <a:schemeClr val="tx1"/>
                </a:solidFill>
                <a:latin typeface="NTR" pitchFamily="2" charset="0"/>
                <a:cs typeface="NTR" pitchFamily="2" charset="0"/>
              </a:rPr>
              <a:t>mobile game</a:t>
            </a:r>
            <a:r>
              <a:rPr lang="en-US" sz="1800" b="0" dirty="0">
                <a:solidFill>
                  <a:schemeClr val="tx1"/>
                </a:solidFill>
                <a:effectLst/>
                <a:latin typeface="NTR" pitchFamily="2" charset="0"/>
                <a:cs typeface="NTR" pitchFamily="2" charset="0"/>
              </a:rPr>
              <a:t> developed by Vietnamese </a:t>
            </a:r>
            <a:r>
              <a:rPr lang="en-US" sz="1800" dirty="0">
                <a:solidFill>
                  <a:schemeClr val="tx1"/>
                </a:solidFill>
                <a:latin typeface="NTR" pitchFamily="2" charset="0"/>
                <a:cs typeface="NTR" pitchFamily="2" charset="0"/>
              </a:rPr>
              <a:t>video game artist</a:t>
            </a:r>
            <a:r>
              <a:rPr lang="en-US" sz="1800" b="0" dirty="0">
                <a:solidFill>
                  <a:schemeClr val="tx1"/>
                </a:solidFill>
                <a:effectLst/>
                <a:latin typeface="NTR" pitchFamily="2" charset="0"/>
                <a:cs typeface="NTR" pitchFamily="2" charset="0"/>
              </a:rPr>
              <a:t> and </a:t>
            </a:r>
            <a:r>
              <a:rPr lang="en-US" sz="1800" b="0" strike="noStrike" dirty="0">
                <a:solidFill>
                  <a:schemeClr val="tx1"/>
                </a:solidFill>
                <a:effectLst/>
                <a:latin typeface="NTR" pitchFamily="2" charset="0"/>
                <a:cs typeface="NTR" pitchFamily="2" charset="0"/>
              </a:rPr>
              <a:t>programmer</a:t>
            </a:r>
            <a:r>
              <a:rPr lang="en-US" sz="1800" b="0" dirty="0">
                <a:solidFill>
                  <a:schemeClr val="tx1"/>
                </a:solidFill>
                <a:effectLst/>
                <a:latin typeface="NTR" pitchFamily="2" charset="0"/>
                <a:cs typeface="NTR" pitchFamily="2" charset="0"/>
              </a:rPr>
              <a:t> Dong Nguyen</a:t>
            </a:r>
            <a:endParaRPr lang="en-VN" sz="1800" dirty="0">
              <a:solidFill>
                <a:schemeClr val="tx1"/>
              </a:solidFill>
              <a:latin typeface="NTR" pitchFamily="2" charset="0"/>
              <a:cs typeface="NTR" pitchFamily="2" charset="0"/>
            </a:endParaRPr>
          </a:p>
        </p:txBody>
      </p:sp>
      <p:pic>
        <p:nvPicPr>
          <p:cNvPr id="1026" name="Picture 2" descr="Cha đẻ Flappy Bird: “Ngày xưa, tôi tính mình cần 1,1 triệu đô để nghỉ hưu nhưng giờ có nhiều lần số ấy vẫn chưa nghỉ hưu được!” - Ảnh 11.">
            <a:extLst>
              <a:ext uri="{FF2B5EF4-FFF2-40B4-BE49-F238E27FC236}">
                <a16:creationId xmlns:a16="http://schemas.microsoft.com/office/drawing/2014/main" id="{C7AB2A24-09E3-49F8-B19E-CF2A907662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8" r="41584"/>
          <a:stretch/>
        </p:blipFill>
        <p:spPr bwMode="auto">
          <a:xfrm>
            <a:off x="520700" y="725831"/>
            <a:ext cx="2590800" cy="298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D07024-2CD4-6EF6-0342-B54734A1C9A5}"/>
              </a:ext>
            </a:extLst>
          </p:cNvPr>
          <p:cNvSpPr txBox="1"/>
          <p:nvPr/>
        </p:nvSpPr>
        <p:spPr>
          <a:xfrm>
            <a:off x="3511550" y="4199569"/>
            <a:ext cx="75819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1" dirty="0">
                <a:solidFill>
                  <a:schemeClr val="tx1"/>
                </a:solidFill>
                <a:effectLst/>
                <a:latin typeface="NTR" pitchFamily="2" charset="0"/>
                <a:cs typeface="NTR" pitchFamily="2" charset="0"/>
              </a:rPr>
              <a:t>Flappy Bird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NTR" pitchFamily="2" charset="0"/>
                <a:cs typeface="NTR" pitchFamily="2" charset="0"/>
              </a:rPr>
              <a:t> is an </a:t>
            </a:r>
            <a:r>
              <a:rPr lang="en-US" sz="1800" dirty="0">
                <a:solidFill>
                  <a:schemeClr val="tx1"/>
                </a:solidFill>
                <a:latin typeface="NTR" pitchFamily="2" charset="0"/>
                <a:cs typeface="NTR" pitchFamily="2" charset="0"/>
              </a:rPr>
              <a:t>arcade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NTR" pitchFamily="2" charset="0"/>
                <a:cs typeface="NTR" pitchFamily="2" charset="0"/>
              </a:rPr>
              <a:t>-style game in which the player controls the bird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NTR" pitchFamily="2" charset="0"/>
                <a:cs typeface="NTR" pitchFamily="2" charset="0"/>
              </a:rPr>
              <a:t>Faby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NTR" pitchFamily="2" charset="0"/>
                <a:cs typeface="NTR" pitchFamily="2" charset="0"/>
              </a:rPr>
              <a:t>, which moves persistently to the right. They are tasked with navigating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NTR" pitchFamily="2" charset="0"/>
                <a:cs typeface="NTR" pitchFamily="2" charset="0"/>
              </a:rPr>
              <a:t>Faby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NTR" pitchFamily="2" charset="0"/>
                <a:cs typeface="NTR" pitchFamily="2" charset="0"/>
              </a:rPr>
              <a:t> through pairs of pipes that have equally sized gaps placed at random heights.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NTR" pitchFamily="2" charset="0"/>
                <a:cs typeface="NTR" pitchFamily="2" charset="0"/>
              </a:rPr>
              <a:t>Faby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NTR" pitchFamily="2" charset="0"/>
                <a:cs typeface="NTR" pitchFamily="2" charset="0"/>
              </a:rPr>
              <a:t> automatically descends and only ascends when the player taps the 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NTR" pitchFamily="2" charset="0"/>
                <a:cs typeface="NTR" pitchFamily="2" charset="0"/>
              </a:rPr>
              <a:t>touchscreen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NTR" pitchFamily="2" charset="0"/>
                <a:cs typeface="NTR" pitchFamily="2" charset="0"/>
              </a:rPr>
              <a:t>.</a:t>
            </a:r>
            <a:endParaRPr lang="en-VN" sz="1800" dirty="0">
              <a:solidFill>
                <a:schemeClr val="tx1"/>
              </a:solidFill>
              <a:latin typeface="NTR" pitchFamily="2" charset="0"/>
              <a:cs typeface="NTR" pitchFamily="2" charset="0"/>
            </a:endParaRPr>
          </a:p>
        </p:txBody>
      </p:sp>
      <p:pic>
        <p:nvPicPr>
          <p:cNvPr id="22" name="Picture 21" descr="A video game screen with green columns and a bird flying in the air&#10;&#10;AI-generated content may be incorrect.">
            <a:extLst>
              <a:ext uri="{FF2B5EF4-FFF2-40B4-BE49-F238E27FC236}">
                <a16:creationId xmlns:a16="http://schemas.microsoft.com/office/drawing/2014/main" id="{DA5E0CEA-9F09-A9D5-2726-FD7B3221F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4296217"/>
            <a:ext cx="2590800" cy="22073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BAA9CF3-D40D-A600-5587-075653B6F614}"/>
              </a:ext>
            </a:extLst>
          </p:cNvPr>
          <p:cNvSpPr txBox="1"/>
          <p:nvPr/>
        </p:nvSpPr>
        <p:spPr>
          <a:xfrm>
            <a:off x="3511550" y="1724817"/>
            <a:ext cx="61785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NTR" pitchFamily="2" charset="0"/>
                <a:cs typeface="NTR" pitchFamily="2" charset="0"/>
              </a:rPr>
              <a:t>50 million times</a:t>
            </a:r>
            <a:endParaRPr lang="en-VN" sz="4000" dirty="0">
              <a:latin typeface="NTR" pitchFamily="2" charset="0"/>
              <a:cs typeface="NTR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B4B570-7A6D-6FF9-CDEB-8C74A15213A6}"/>
              </a:ext>
            </a:extLst>
          </p:cNvPr>
          <p:cNvSpPr txBox="1"/>
          <p:nvPr/>
        </p:nvSpPr>
        <p:spPr>
          <a:xfrm>
            <a:off x="8004175" y="1724817"/>
            <a:ext cx="61785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NTR" pitchFamily="2" charset="0"/>
                <a:cs typeface="NTR" pitchFamily="2" charset="0"/>
              </a:rPr>
              <a:t>5 million daily</a:t>
            </a:r>
            <a:endParaRPr lang="en-VN" sz="4000" dirty="0">
              <a:latin typeface="NTR" pitchFamily="2" charset="0"/>
              <a:cs typeface="NTR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D4AA51-28E2-764F-2CED-1188B8AC22D6}"/>
              </a:ext>
            </a:extLst>
          </p:cNvPr>
          <p:cNvSpPr txBox="1"/>
          <p:nvPr/>
        </p:nvSpPr>
        <p:spPr>
          <a:xfrm>
            <a:off x="3711575" y="2697005"/>
            <a:ext cx="71818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NTR" pitchFamily="2" charset="0"/>
                <a:cs typeface="NTR" pitchFamily="2" charset="0"/>
              </a:rPr>
              <a:t>$320 million</a:t>
            </a:r>
            <a:endParaRPr lang="en-VN" sz="4000" dirty="0">
              <a:latin typeface="NTR" pitchFamily="2" charset="0"/>
              <a:cs typeface="NT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449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>
          <a:extLst>
            <a:ext uri="{FF2B5EF4-FFF2-40B4-BE49-F238E27FC236}">
              <a16:creationId xmlns:a16="http://schemas.microsoft.com/office/drawing/2014/main" id="{74638E2E-A682-FB4F-611E-82F8C024F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4" descr="preencoded.png">
            <a:extLst>
              <a:ext uri="{FF2B5EF4-FFF2-40B4-BE49-F238E27FC236}">
                <a16:creationId xmlns:a16="http://schemas.microsoft.com/office/drawing/2014/main" id="{4EEFF4FC-4808-DA83-130D-2F2098E6915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4">
            <a:extLst>
              <a:ext uri="{FF2B5EF4-FFF2-40B4-BE49-F238E27FC236}">
                <a16:creationId xmlns:a16="http://schemas.microsoft.com/office/drawing/2014/main" id="{17B7FCA2-DD9C-83ED-884D-A85C896096DC}"/>
              </a:ext>
            </a:extLst>
          </p:cNvPr>
          <p:cNvSpPr/>
          <p:nvPr/>
        </p:nvSpPr>
        <p:spPr>
          <a:xfrm>
            <a:off x="679450" y="3111500"/>
            <a:ext cx="798195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3636"/>
              </a:lnSpc>
            </a:pPr>
            <a:r>
              <a:rPr lang="en-US" sz="4400" b="1" dirty="0">
                <a:solidFill>
                  <a:srgbClr val="FFFFFF"/>
                </a:solidFill>
                <a:latin typeface="NTR" pitchFamily="2" charset="0"/>
                <a:cs typeface="NTR" pitchFamily="2" charset="0"/>
              </a:rPr>
              <a:t>Q-Learning and SARSA</a:t>
            </a:r>
            <a:endParaRPr lang="en-US" sz="4400" dirty="0">
              <a:solidFill>
                <a:schemeClr val="dk1"/>
              </a:solidFill>
              <a:latin typeface="NTR" pitchFamily="2" charset="0"/>
              <a:cs typeface="NTR" pitchFamily="2" charset="0"/>
              <a:sym typeface="Arial"/>
            </a:endParaRPr>
          </a:p>
        </p:txBody>
      </p:sp>
      <p:pic>
        <p:nvPicPr>
          <p:cNvPr id="313" name="Google Shape;313;p44" descr="preencoded.png">
            <a:extLst>
              <a:ext uri="{FF2B5EF4-FFF2-40B4-BE49-F238E27FC236}">
                <a16:creationId xmlns:a16="http://schemas.microsoft.com/office/drawing/2014/main" id="{874DBA4B-E71B-1E90-F898-DE9E5A7B542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762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4097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4DFA96-D462-39D6-2F04-231E10AFF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2296040"/>
            <a:ext cx="7966115" cy="934990"/>
          </a:xfrm>
          <a:prstGeom prst="rect">
            <a:avLst/>
          </a:prstGeom>
        </p:spPr>
      </p:pic>
      <p:pic>
        <p:nvPicPr>
          <p:cNvPr id="7" name="Picture 6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E25B67EE-5889-B25A-2BFB-6E6BC0E45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5316041"/>
            <a:ext cx="7132761" cy="9253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D70710-EB1B-7456-0F76-FEB07ADFE010}"/>
              </a:ext>
            </a:extLst>
          </p:cNvPr>
          <p:cNvSpPr txBox="1"/>
          <p:nvPr/>
        </p:nvSpPr>
        <p:spPr>
          <a:xfrm>
            <a:off x="406399" y="3377049"/>
            <a:ext cx="1087120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2400" b="1" dirty="0">
                <a:latin typeface="NTR" pitchFamily="2" charset="0"/>
                <a:cs typeface="NTR" pitchFamily="2" charset="0"/>
              </a:rPr>
              <a:t>SARSA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VN" sz="2400" dirty="0">
                <a:latin typeface="NTR" pitchFamily="2" charset="0"/>
                <a:cs typeface="NTR" pitchFamily="2" charset="0"/>
              </a:rPr>
              <a:t>Principle: An on-policy method that updates the Q-value based on the action actually taken in the next state: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VN" sz="2400" dirty="0">
                <a:latin typeface="NTR" pitchFamily="2" charset="0"/>
                <a:cs typeface="NTR" pitchFamily="2" charset="0"/>
              </a:rPr>
              <a:t>Behavior: By updating based on the actual action, SARSA tends to produce a more conservative policy that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9A5C6D-6CDC-02C3-C52F-A695840265B9}"/>
              </a:ext>
            </a:extLst>
          </p:cNvPr>
          <p:cNvSpPr txBox="1"/>
          <p:nvPr/>
        </p:nvSpPr>
        <p:spPr>
          <a:xfrm>
            <a:off x="406401" y="361877"/>
            <a:ext cx="108712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2400" b="1" dirty="0">
                <a:latin typeface="NTR" pitchFamily="2" charset="0"/>
                <a:cs typeface="NTR" pitchFamily="2" charset="0"/>
              </a:rPr>
              <a:t>Q-learning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VN" sz="2400" dirty="0">
                <a:latin typeface="NTR" pitchFamily="2" charset="0"/>
                <a:cs typeface="NTR" pitchFamily="2" charset="0"/>
              </a:rPr>
              <a:t>Principle: An off-policy method that updates the Q-value using the maximum estimated future reward from the next state: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VN" sz="2400" dirty="0">
                <a:latin typeface="NTR" pitchFamily="2" charset="0"/>
                <a:cs typeface="NTR" pitchFamily="2" charset="0"/>
              </a:rPr>
              <a:t>Behavior: This approach is optimistic, leading to faster convergence but potentially riskier strategies.</a:t>
            </a:r>
          </a:p>
        </p:txBody>
      </p:sp>
    </p:spTree>
    <p:extLst>
      <p:ext uri="{BB962C8B-B14F-4D97-AF65-F5344CB8AC3E}">
        <p14:creationId xmlns:p14="http://schemas.microsoft.com/office/powerpoint/2010/main" val="774798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4"/>
          <p:cNvSpPr/>
          <p:nvPr/>
        </p:nvSpPr>
        <p:spPr>
          <a:xfrm>
            <a:off x="679450" y="3111500"/>
            <a:ext cx="798195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3636"/>
              </a:lnSpc>
            </a:pPr>
            <a:r>
              <a:rPr lang="en-US" sz="4400" b="1" dirty="0">
                <a:solidFill>
                  <a:srgbClr val="FFFFFF"/>
                </a:solidFill>
                <a:latin typeface="NTR" pitchFamily="2" charset="0"/>
                <a:cs typeface="NTR" pitchFamily="2" charset="0"/>
              </a:rPr>
              <a:t>Training and Testing</a:t>
            </a:r>
            <a:endParaRPr lang="en-US" sz="4400" dirty="0">
              <a:solidFill>
                <a:schemeClr val="dk1"/>
              </a:solidFill>
              <a:latin typeface="NTR" pitchFamily="2" charset="0"/>
              <a:cs typeface="NTR" pitchFamily="2" charset="0"/>
              <a:sym typeface="Arial"/>
            </a:endParaRPr>
          </a:p>
        </p:txBody>
      </p:sp>
      <p:pic>
        <p:nvPicPr>
          <p:cNvPr id="313" name="Google Shape;313;p4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762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video game screen with green columns and a bird flying in the air&#10;&#10;AI-generated content may be incorrect.">
            <a:extLst>
              <a:ext uri="{FF2B5EF4-FFF2-40B4-BE49-F238E27FC236}">
                <a16:creationId xmlns:a16="http://schemas.microsoft.com/office/drawing/2014/main" id="{407EC59E-D3D6-4548-9881-62BB4B9D0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632" y="44753"/>
            <a:ext cx="9469968" cy="681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85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n ingénieur crée une version de Flappy Bird dans Finder pour MacOS">
            <a:extLst>
              <a:ext uri="{FF2B5EF4-FFF2-40B4-BE49-F238E27FC236}">
                <a16:creationId xmlns:a16="http://schemas.microsoft.com/office/drawing/2014/main" id="{51BE8201-5D74-D7B6-2813-ED1A7DB2B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0"/>
            <a:ext cx="120776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9DD3B5-68F4-14CD-D1BB-C1147D04979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tretch>
            <a:fillRect/>
          </a:stretch>
        </p:blipFill>
        <p:spPr>
          <a:xfrm>
            <a:off x="1151183" y="2573410"/>
            <a:ext cx="644129" cy="6441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04D6D8-799A-8A57-25F3-6DC90BFBB625}"/>
              </a:ext>
            </a:extLst>
          </p:cNvPr>
          <p:cNvSpPr txBox="1"/>
          <p:nvPr/>
        </p:nvSpPr>
        <p:spPr>
          <a:xfrm>
            <a:off x="857531" y="3217539"/>
            <a:ext cx="12314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NTR" pitchFamily="2" charset="0"/>
                <a:cs typeface="NTR" pitchFamily="2" charset="0"/>
              </a:rPr>
              <a:t>Mechanics</a:t>
            </a:r>
            <a:endParaRPr lang="en-VN" sz="18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4F1C60-EBAA-1214-C2D2-00EB9E03E59D}"/>
              </a:ext>
            </a:extLst>
          </p:cNvPr>
          <p:cNvSpPr txBox="1"/>
          <p:nvPr/>
        </p:nvSpPr>
        <p:spPr>
          <a:xfrm>
            <a:off x="5803760" y="4481786"/>
            <a:ext cx="2705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NTR" pitchFamily="2" charset="0"/>
                <a:cs typeface="NTR" pitchFamily="2" charset="0"/>
              </a:rPr>
              <a:t>Horizontal distance</a:t>
            </a:r>
            <a:endParaRPr lang="en-VN" sz="1800" b="1" dirty="0">
              <a:solidFill>
                <a:schemeClr val="bg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E0F96F3-4218-7F3E-E712-5F9CD2EDEA62}"/>
              </a:ext>
            </a:extLst>
          </p:cNvPr>
          <p:cNvCxnSpPr>
            <a:cxnSpLocks/>
          </p:cNvCxnSpPr>
          <p:nvPr/>
        </p:nvCxnSpPr>
        <p:spPr>
          <a:xfrm>
            <a:off x="5803760" y="4481786"/>
            <a:ext cx="2705100" cy="0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CDF13B2-EE59-BCD5-2E35-FE76B21FC32B}"/>
              </a:ext>
            </a:extLst>
          </p:cNvPr>
          <p:cNvCxnSpPr>
            <a:cxnSpLocks/>
          </p:cNvCxnSpPr>
          <p:nvPr/>
        </p:nvCxnSpPr>
        <p:spPr>
          <a:xfrm flipV="1">
            <a:off x="9378908" y="1587500"/>
            <a:ext cx="0" cy="1814705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54D7D1B-77EC-A9EC-FC9D-636A12D4566C}"/>
              </a:ext>
            </a:extLst>
          </p:cNvPr>
          <p:cNvSpPr txBox="1"/>
          <p:nvPr/>
        </p:nvSpPr>
        <p:spPr>
          <a:xfrm>
            <a:off x="9385954" y="2388744"/>
            <a:ext cx="12314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NTR" pitchFamily="2" charset="0"/>
                <a:cs typeface="NTR" pitchFamily="2" charset="0"/>
              </a:rPr>
              <a:t>Gap size</a:t>
            </a:r>
            <a:endParaRPr lang="en-VN" sz="1800" b="1" dirty="0">
              <a:solidFill>
                <a:schemeClr val="bg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80720D6-0293-2F35-5818-6F699693D3A8}"/>
              </a:ext>
            </a:extLst>
          </p:cNvPr>
          <p:cNvCxnSpPr>
            <a:cxnSpLocks/>
          </p:cNvCxnSpPr>
          <p:nvPr/>
        </p:nvCxnSpPr>
        <p:spPr>
          <a:xfrm>
            <a:off x="4743450" y="2895474"/>
            <a:ext cx="3765410" cy="28024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7215235-05A2-7E9E-4230-F1ADE25ECB50}"/>
              </a:ext>
            </a:extLst>
          </p:cNvPr>
          <p:cNvCxnSpPr>
            <a:cxnSpLocks/>
          </p:cNvCxnSpPr>
          <p:nvPr/>
        </p:nvCxnSpPr>
        <p:spPr>
          <a:xfrm>
            <a:off x="4318000" y="3257578"/>
            <a:ext cx="0" cy="66337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8C6EC75-125B-6E97-DA36-C8D0757A1866}"/>
              </a:ext>
            </a:extLst>
          </p:cNvPr>
          <p:cNvSpPr txBox="1"/>
          <p:nvPr/>
        </p:nvSpPr>
        <p:spPr>
          <a:xfrm>
            <a:off x="3201153" y="3927274"/>
            <a:ext cx="206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NTR" pitchFamily="2" charset="0"/>
                <a:cs typeface="NTR" pitchFamily="2" charset="0"/>
              </a:rPr>
              <a:t>Velocity</a:t>
            </a:r>
            <a:endParaRPr lang="en-VN" sz="1800" b="1" dirty="0">
              <a:solidFill>
                <a:schemeClr val="bg1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388CC27-56F3-44A6-4679-AEC2012E9B2E}"/>
              </a:ext>
            </a:extLst>
          </p:cNvPr>
          <p:cNvCxnSpPr>
            <a:cxnSpLocks/>
          </p:cNvCxnSpPr>
          <p:nvPr/>
        </p:nvCxnSpPr>
        <p:spPr>
          <a:xfrm flipV="1">
            <a:off x="8458225" y="1676400"/>
            <a:ext cx="0" cy="1219074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878B6FE-A473-6F7B-B982-B971A7977105}"/>
              </a:ext>
            </a:extLst>
          </p:cNvPr>
          <p:cNvSpPr txBox="1"/>
          <p:nvPr/>
        </p:nvSpPr>
        <p:spPr>
          <a:xfrm>
            <a:off x="6299066" y="2006882"/>
            <a:ext cx="2209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NTR" pitchFamily="2" charset="0"/>
                <a:cs typeface="NTR" pitchFamily="2" charset="0"/>
              </a:rPr>
              <a:t>Vertical distance</a:t>
            </a:r>
            <a:endParaRPr lang="en-VN" sz="1800" b="1" dirty="0">
              <a:solidFill>
                <a:schemeClr val="bg1"/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DA616C-7BAA-82CE-57E6-9E6C51F369D0}"/>
              </a:ext>
            </a:extLst>
          </p:cNvPr>
          <p:cNvCxnSpPr>
            <a:cxnSpLocks/>
          </p:cNvCxnSpPr>
          <p:nvPr/>
        </p:nvCxnSpPr>
        <p:spPr>
          <a:xfrm flipV="1">
            <a:off x="4756150" y="2388744"/>
            <a:ext cx="514399" cy="49710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3FBFA55-DEAA-2EC5-74DB-80FD1E9F2EB2}"/>
              </a:ext>
            </a:extLst>
          </p:cNvPr>
          <p:cNvSpPr txBox="1"/>
          <p:nvPr/>
        </p:nvSpPr>
        <p:spPr>
          <a:xfrm>
            <a:off x="4338104" y="2120624"/>
            <a:ext cx="206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NTR" pitchFamily="2" charset="0"/>
                <a:cs typeface="NTR" pitchFamily="2" charset="0"/>
              </a:rPr>
              <a:t> Flap (Move Up)</a:t>
            </a:r>
            <a:endParaRPr lang="en-VN" sz="1800" b="1" dirty="0">
              <a:solidFill>
                <a:schemeClr val="bg1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0A50739-C576-328C-8BDD-EEEA1948939B}"/>
              </a:ext>
            </a:extLst>
          </p:cNvPr>
          <p:cNvCxnSpPr>
            <a:cxnSpLocks/>
          </p:cNvCxnSpPr>
          <p:nvPr/>
        </p:nvCxnSpPr>
        <p:spPr>
          <a:xfrm>
            <a:off x="4756150" y="2909486"/>
            <a:ext cx="497560" cy="5822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0820CBE-9D65-4F81-D640-AACD94A26EC4}"/>
              </a:ext>
            </a:extLst>
          </p:cNvPr>
          <p:cNvSpPr txBox="1"/>
          <p:nvPr/>
        </p:nvSpPr>
        <p:spPr>
          <a:xfrm>
            <a:off x="4584699" y="3491756"/>
            <a:ext cx="2229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NTR" pitchFamily="2" charset="0"/>
                <a:cs typeface="NTR" pitchFamily="2" charset="0"/>
              </a:rPr>
              <a:t>Do Nothing (Descent)</a:t>
            </a:r>
            <a:endParaRPr lang="en-VN" sz="18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39F5A0-412E-D5AD-19D7-FE72650996F5}"/>
              </a:ext>
            </a:extLst>
          </p:cNvPr>
          <p:cNvSpPr/>
          <p:nvPr/>
        </p:nvSpPr>
        <p:spPr>
          <a:xfrm>
            <a:off x="2717800" y="4183605"/>
            <a:ext cx="483353" cy="4191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A3C8A2-8A8B-026E-AAE5-A94A4B69CB26}"/>
              </a:ext>
            </a:extLst>
          </p:cNvPr>
          <p:cNvSpPr txBox="1"/>
          <p:nvPr/>
        </p:nvSpPr>
        <p:spPr>
          <a:xfrm>
            <a:off x="1924332" y="4682902"/>
            <a:ext cx="206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NTR" pitchFamily="2" charset="0"/>
                <a:cs typeface="NTR" pitchFamily="2" charset="0"/>
              </a:rPr>
              <a:t>Bonus Rewards</a:t>
            </a:r>
          </a:p>
        </p:txBody>
      </p:sp>
    </p:spTree>
    <p:extLst>
      <p:ext uri="{BB962C8B-B14F-4D97-AF65-F5344CB8AC3E}">
        <p14:creationId xmlns:p14="http://schemas.microsoft.com/office/powerpoint/2010/main" val="1190080625"/>
      </p:ext>
    </p:extLst>
  </p:cSld>
  <p:clrMapOvr>
    <a:masterClrMapping/>
  </p:clrMapOvr>
</p:sld>
</file>

<file path=ppt/theme/theme1.xml><?xml version="1.0" encoding="utf-8"?>
<a:theme xmlns:a="http://schemas.openxmlformats.org/drawingml/2006/main" name="Light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ection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2510</TotalTime>
  <Words>449</Words>
  <Application>Microsoft Macintosh PowerPoint</Application>
  <PresentationFormat>Widescreen</PresentationFormat>
  <Paragraphs>83</Paragraphs>
  <Slides>15</Slides>
  <Notes>10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NTR</vt:lpstr>
      <vt:lpstr>Google Sans</vt:lpstr>
      <vt:lpstr>Light theme</vt:lpstr>
      <vt:lpstr>Section</vt:lpstr>
      <vt:lpstr>1_office theme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Dinh Huy Nguyen</cp:lastModifiedBy>
  <cp:revision>51</cp:revision>
  <dcterms:modified xsi:type="dcterms:W3CDTF">2025-03-09T12:39:10Z</dcterms:modified>
</cp:coreProperties>
</file>